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871" r:id="rId3"/>
    <p:sldId id="872" r:id="rId4"/>
    <p:sldId id="873" r:id="rId5"/>
    <p:sldId id="874" r:id="rId6"/>
    <p:sldId id="875" r:id="rId7"/>
    <p:sldId id="876" r:id="rId8"/>
    <p:sldId id="877" r:id="rId9"/>
    <p:sldId id="878" r:id="rId10"/>
    <p:sldId id="879" r:id="rId11"/>
    <p:sldId id="880" r:id="rId12"/>
    <p:sldId id="881" r:id="rId13"/>
    <p:sldId id="882" r:id="rId14"/>
    <p:sldId id="883" r:id="rId15"/>
    <p:sldId id="884" r:id="rId16"/>
    <p:sldId id="885" r:id="rId17"/>
    <p:sldId id="886" r:id="rId18"/>
    <p:sldId id="887" r:id="rId19"/>
    <p:sldId id="888" r:id="rId20"/>
    <p:sldId id="889" r:id="rId21"/>
    <p:sldId id="890" r:id="rId22"/>
    <p:sldId id="891" r:id="rId23"/>
    <p:sldId id="893" r:id="rId24"/>
    <p:sldId id="892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89"/>
    <p:restoredTop sz="87619"/>
  </p:normalViewPr>
  <p:slideViewPr>
    <p:cSldViewPr snapToGrid="0" snapToObjects="1">
      <p:cViewPr varScale="1">
        <p:scale>
          <a:sx n="107" d="100"/>
          <a:sy n="107" d="100"/>
        </p:scale>
        <p:origin x="9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0.tiff>
</file>

<file path=ppt/media/image11.png>
</file>

<file path=ppt/media/image11.tiff>
</file>

<file path=ppt/media/image12.png>
</file>

<file path=ppt/media/image12.tiff>
</file>

<file path=ppt/media/image13.png>
</file>

<file path=ppt/media/image13.tiff>
</file>

<file path=ppt/media/image14.png>
</file>

<file path=ppt/media/image14.tiff>
</file>

<file path=ppt/media/image15.tiff>
</file>

<file path=ppt/media/image16.tiff>
</file>

<file path=ppt/media/image17.png>
</file>

<file path=ppt/media/image18.png>
</file>

<file path=ppt/media/image2.tiff>
</file>

<file path=ppt/media/image3.tiff>
</file>

<file path=ppt/media/image4.tiff>
</file>

<file path=ppt/media/image5.png>
</file>

<file path=ppt/media/image6.png>
</file>

<file path=ppt/media/image6.tiff>
</file>

<file path=ppt/media/image7.png>
</file>

<file path=ppt/media/image7.tiff>
</file>

<file path=ppt/media/image8.png>
</file>

<file path=ppt/media/image8.tiff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A08560-D411-F740-AE1F-60A2E9ED51B2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272E8C-6A6C-B94C-9423-6841DE920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3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72E8C-6A6C-B94C-9423-6841DE920A7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2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272E8C-6A6C-B94C-9423-6841DE920A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012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591199-831D-3D49-B8F6-D8C1EC924D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C6F153-4F38-9048-8C81-3F04838AA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C31C2-1DB6-E346-9619-891CC83D5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 444 – Spring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3CD05-7A0B-8A48-86C5-8AA2D3218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885131-8546-5748-B5B3-C1F7EAA981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56350"/>
            <a:ext cx="2498169" cy="53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74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B82C2-E18C-514E-86C3-261CFBD1B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09FC63-74B2-5F4D-A146-B1ABDDC52B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AA595-7E34-BD4B-B4F2-466C45CC92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C65BE-7BB6-9C47-934D-843C1E481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3FECF-BBEC-0F49-936B-E6569357F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120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6913-43DA-D74E-839F-4AFF7FD324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BB4CA5-EC5E-C043-AB42-4391E22F83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8A826-C806-B04F-A7BA-7F5D30AD9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9C59F-1D00-5A4A-8B93-60214B985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CE98FA-A542-C545-B085-795ECD143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289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059BC-8B79-554B-A086-AF561B54B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E7467B-D11E-4E4D-B94C-E23F6AC3D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33D76-A4A8-D94F-A421-92499B618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CS 444 – Spring 2019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AEA21-96BB-8047-B66D-AF08A7AC0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DB9B81-DCEE-5043-A152-67414DBF08E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356350"/>
            <a:ext cx="2498169" cy="53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234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61E66-5440-A84B-AF4E-3E58A4309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414DB-D92B-9840-A4D7-B474FD7FA2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5CD5C-BBA1-6443-A582-EAC3E07E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22053-D721-B44D-9FAF-12CD486F7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ACD55-B47B-8543-968C-57C9AC420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58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67078-6153-404A-ADCE-5223503D0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352580-7BE5-B34F-8B12-F48FC1C36B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BF12C-FA93-E84F-B487-32A9BB02A3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4D947-60D8-2447-A843-BCE6E0798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57041-FF86-2F44-ACB1-6295A2E58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3F616A-2007-FD43-9042-99B222AD2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34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FD63B-9ED2-9A49-87CC-99B2344E2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FDAF6-BF09-5145-A08B-C82C4B989D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06789E-A5B9-CD40-BD86-19C7A7B91C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884A36-E126-9543-A28B-6A0890652E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EE2F21F-D3F3-D546-A0BC-D61CDBB8F7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0C6C82-1813-5D4C-B602-A27D68004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BE4171-468C-1F45-ABCC-5604503CA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86F036-6598-CA4A-995C-970BE9971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559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52D19-BEAA-6545-9D84-AE244992B6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239399-390D-F04B-9DE5-525569EE3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9E20C0-3A07-3040-9843-30DE883CF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EEFC3B-6C47-F74D-9D39-B7A919D59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925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AAE581-8D96-6741-BD5F-25300590F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FBBAB6-6200-4F41-97EA-103E55C99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31D92C-75B3-E541-B0E0-DC54E0B93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18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A6132-5C6C-2049-AEE4-D5A195C39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24278-7BDB-7840-8215-6E8CEB0C3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88B1E-4F8C-8347-A672-834A370827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4B6DFA-36C8-CF45-818B-61E37590E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BE88D-2B76-9443-9E72-9D4D99C0F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140066-36EE-8D40-BD91-7421E1A48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77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A13D9-7D2A-5142-8E59-899CB93E6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AD066D-9835-3E4C-8C70-AF205FA4D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EA47F2-4FF5-7644-8624-7CD427E86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2B5DEE-8710-1B43-836A-3C8802376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3F8D74-BD04-124F-94D4-8A55A8E57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62E51-737B-3943-BDD7-F5E07EDC3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5436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26D9CE-D1A9-0347-85B7-5018CFFCD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E41459-7B43-B848-A136-3ADDA0D1FD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1887A-4D59-3341-95C3-CD02A174EF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851A9-3C6A-0F48-B8DC-4A34E0570A7E}" type="datetimeFigureOut">
              <a:rPr lang="en-US" smtClean="0"/>
              <a:t>3/23/21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E6E18-2BA3-8A42-AE00-7337CE370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CCAA5D-375C-2546-AB92-496E11C689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E9FE5-B1FE-D34A-9F6B-9382BD8E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575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328C4-E25A-B445-8EFF-7458B8A1B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5172"/>
            <a:ext cx="12192000" cy="1655763"/>
          </a:xfrm>
        </p:spPr>
        <p:txBody>
          <a:bodyPr>
            <a:normAutofit/>
          </a:bodyPr>
          <a:lstStyle/>
          <a:p>
            <a:r>
              <a:rPr lang="en-US" sz="4800" dirty="0"/>
              <a:t>Artificial </a:t>
            </a:r>
            <a:br>
              <a:rPr lang="en-US" sz="4800" dirty="0"/>
            </a:br>
            <a:r>
              <a:rPr lang="en-US" sz="4800" dirty="0"/>
              <a:t>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E91C0F-1516-D942-B08D-B0EEED0ED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2803" y="5176799"/>
            <a:ext cx="4521200" cy="1655762"/>
          </a:xfrm>
        </p:spPr>
        <p:txBody>
          <a:bodyPr>
            <a:noAutofit/>
          </a:bodyPr>
          <a:lstStyle/>
          <a:p>
            <a:r>
              <a:rPr lang="en-US" sz="2200" dirty="0"/>
              <a:t>CS 444 – Spring 2021</a:t>
            </a:r>
          </a:p>
          <a:p>
            <a:r>
              <a:rPr lang="en-US" sz="2200" dirty="0"/>
              <a:t>Dr. Kevin Molloy</a:t>
            </a:r>
          </a:p>
          <a:p>
            <a:r>
              <a:rPr lang="en-US" sz="2200" dirty="0"/>
              <a:t>Department of Computer Science</a:t>
            </a:r>
          </a:p>
          <a:p>
            <a:r>
              <a:rPr lang="en-US" sz="2200" dirty="0"/>
              <a:t>James Madison University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0B060D-421A-4941-A1CD-F9539C034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1205" y="300277"/>
            <a:ext cx="1554768" cy="15547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682D3F-E77A-1448-B9F0-1803FE5D77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29" y="150089"/>
            <a:ext cx="1841674" cy="28212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9356A4-8E34-A645-AA41-C3E432B55E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4375" y="2652352"/>
            <a:ext cx="2065722" cy="1553295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8CEDD45D-A7F7-014E-9967-E6D61F10F737}"/>
              </a:ext>
            </a:extLst>
          </p:cNvPr>
          <p:cNvSpPr txBox="1">
            <a:spLocks/>
          </p:cNvSpPr>
          <p:nvPr/>
        </p:nvSpPr>
        <p:spPr>
          <a:xfrm>
            <a:off x="9269259" y="6200384"/>
            <a:ext cx="3067789" cy="657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BED1F2F-54E2-A049-9F4B-4FBA8D52FDE1}"/>
              </a:ext>
            </a:extLst>
          </p:cNvPr>
          <p:cNvSpPr txBox="1"/>
          <p:nvPr/>
        </p:nvSpPr>
        <p:spPr>
          <a:xfrm>
            <a:off x="8392438" y="6374494"/>
            <a:ext cx="3614368" cy="48839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US" sz="1200" dirty="0"/>
              <a:t>Much of this lecture is taken from </a:t>
            </a:r>
          </a:p>
          <a:p>
            <a:r>
              <a:rPr lang="en-US" sz="1200" dirty="0"/>
              <a:t>Dan Klein and Pieter </a:t>
            </a:r>
            <a:r>
              <a:rPr lang="en-US" sz="1200" dirty="0" err="1"/>
              <a:t>Abbeel</a:t>
            </a:r>
            <a:r>
              <a:rPr lang="en-US" sz="1200" dirty="0"/>
              <a:t> AI class at UC Berkeley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9A9A0E1-7083-2D41-BEC7-6F1703AA283A}"/>
              </a:ext>
            </a:extLst>
          </p:cNvPr>
          <p:cNvSpPr txBox="1">
            <a:spLocks/>
          </p:cNvSpPr>
          <p:nvPr/>
        </p:nvSpPr>
        <p:spPr>
          <a:xfrm>
            <a:off x="-185194" y="4205646"/>
            <a:ext cx="12192000" cy="95350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/>
              <a:t>Propositional Logic (part 2)</a:t>
            </a:r>
          </a:p>
        </p:txBody>
      </p:sp>
      <p:pic>
        <p:nvPicPr>
          <p:cNvPr id="5" name="Picture 4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57732851-3BD8-F34E-B5DF-4AC21A7290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28985" y="1680935"/>
            <a:ext cx="2934030" cy="290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3638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Resolution Example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94B710F-329B-1447-81DC-9C83ABF780D6}"/>
              </a:ext>
            </a:extLst>
          </p:cNvPr>
          <p:cNvSpPr txBox="1">
            <a:spLocks/>
          </p:cNvSpPr>
          <p:nvPr/>
        </p:nvSpPr>
        <p:spPr>
          <a:xfrm>
            <a:off x="1597262" y="1082654"/>
            <a:ext cx="8508435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(¬B</a:t>
            </a:r>
            <a:r>
              <a:rPr lang="en-US" sz="2400" baseline="-25000" dirty="0"/>
              <a:t>1,1</a:t>
            </a:r>
            <a:r>
              <a:rPr lang="en-US" sz="2400" dirty="0"/>
              <a:t> ∨ P</a:t>
            </a:r>
            <a:r>
              <a:rPr lang="en-US" sz="2400" baseline="-25000" dirty="0"/>
              <a:t>1,2 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 ∧  (¬P</a:t>
            </a:r>
            <a:r>
              <a:rPr lang="en-US" sz="2400" baseline="-25000" dirty="0"/>
              <a:t>1,2 </a:t>
            </a:r>
            <a:r>
              <a:rPr lang="en-US" sz="2400" dirty="0"/>
              <a:t>∨ B</a:t>
            </a:r>
            <a:r>
              <a:rPr lang="en-US" sz="2400" baseline="-25000" dirty="0"/>
              <a:t>1,1</a:t>
            </a:r>
            <a:r>
              <a:rPr lang="en-US" sz="2400" dirty="0"/>
              <a:t>)</a:t>
            </a:r>
            <a:r>
              <a:rPr lang="en-US" sz="2400" baseline="-25000" dirty="0"/>
              <a:t> </a:t>
            </a:r>
            <a:r>
              <a:rPr lang="en-US" sz="2400" dirty="0"/>
              <a:t>∧</a:t>
            </a:r>
            <a:r>
              <a:rPr lang="en-US" sz="2400" baseline="-25000" dirty="0"/>
              <a:t> </a:t>
            </a:r>
            <a:r>
              <a:rPr lang="en-US" sz="2400" dirty="0"/>
              <a:t> (¬P</a:t>
            </a:r>
            <a:r>
              <a:rPr lang="en-US" sz="2400" baseline="-25000" dirty="0"/>
              <a:t>2,1</a:t>
            </a:r>
            <a:r>
              <a:rPr lang="en-US" sz="2400" dirty="0"/>
              <a:t> ∨B</a:t>
            </a:r>
            <a:r>
              <a:rPr lang="en-US" sz="2400" baseline="-25000" dirty="0"/>
              <a:t>1,1</a:t>
            </a:r>
            <a:r>
              <a:rPr lang="en-US" sz="2400" dirty="0"/>
              <a:t>)  ∧ ¬B</a:t>
            </a:r>
            <a:r>
              <a:rPr lang="en-US" sz="2400" baseline="-25000" dirty="0"/>
              <a:t>1,1</a:t>
            </a:r>
            <a:r>
              <a:rPr lang="en-US" sz="2400" dirty="0"/>
              <a:t>  ∧ ¬P</a:t>
            </a:r>
            <a:r>
              <a:rPr lang="en-US" sz="2400" baseline="-25000" dirty="0"/>
              <a:t>1,2</a:t>
            </a:r>
            <a:r>
              <a:rPr lang="en-US" sz="2400" dirty="0"/>
              <a:t>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98FC12-7035-8C47-85DD-3109BD4F3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79" y="1820566"/>
            <a:ext cx="11046880" cy="2421234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3C4C8A7-3E9A-8549-8905-C1E95101B0C6}"/>
              </a:ext>
            </a:extLst>
          </p:cNvPr>
          <p:cNvSpPr txBox="1">
            <a:spLocks/>
          </p:cNvSpPr>
          <p:nvPr/>
        </p:nvSpPr>
        <p:spPr>
          <a:xfrm>
            <a:off x="545506" y="3989495"/>
            <a:ext cx="11175828" cy="22536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Completeness of resolution follows from the ground resolution theorem: If a set of clauses S is unsatisfiable, then the resolution closure RC(S) of those clauses contains an empty clause.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RC(S): set of all clauses derivable by repeated application of resolution rule to clauses in S or their derivatives.</a:t>
            </a:r>
          </a:p>
        </p:txBody>
      </p:sp>
    </p:spTree>
    <p:extLst>
      <p:ext uri="{BB962C8B-B14F-4D97-AF65-F5344CB8AC3E}">
        <p14:creationId xmlns:p14="http://schemas.microsoft.com/office/powerpoint/2010/main" val="2384039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Definite Clauses and Horn Clauses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7A65E1D-7362-2D48-8D7B-56A54C4B6E47}"/>
              </a:ext>
            </a:extLst>
          </p:cNvPr>
          <p:cNvSpPr txBox="1">
            <a:spLocks/>
          </p:cNvSpPr>
          <p:nvPr/>
        </p:nvSpPr>
        <p:spPr>
          <a:xfrm>
            <a:off x="209550" y="2167091"/>
            <a:ext cx="3889140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¬L</a:t>
            </a:r>
            <a:r>
              <a:rPr lang="en-US" sz="2200" baseline="-25000" dirty="0"/>
              <a:t>1,1</a:t>
            </a:r>
            <a:r>
              <a:rPr lang="en-US" sz="2200" dirty="0"/>
              <a:t> ∨ B</a:t>
            </a:r>
            <a:r>
              <a:rPr lang="en-US" sz="2200" baseline="-25000" dirty="0"/>
              <a:t>1,1</a:t>
            </a:r>
            <a:r>
              <a:rPr lang="en-US" sz="2200" dirty="0"/>
              <a:t> is a definite clause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4EED338-AB52-D640-B333-B25B34471B30}"/>
              </a:ext>
            </a:extLst>
          </p:cNvPr>
          <p:cNvSpPr txBox="1">
            <a:spLocks/>
          </p:cNvSpPr>
          <p:nvPr/>
        </p:nvSpPr>
        <p:spPr>
          <a:xfrm>
            <a:off x="209550" y="4279715"/>
            <a:ext cx="11175828" cy="6471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Negate literals ¬A rewritten as (A ⟹ False) (integrity constraints)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AE72C94-9066-BC47-97F6-E39F42E809A6}"/>
              </a:ext>
            </a:extLst>
          </p:cNvPr>
          <p:cNvSpPr txBox="1">
            <a:spLocks/>
          </p:cNvSpPr>
          <p:nvPr/>
        </p:nvSpPr>
        <p:spPr>
          <a:xfrm>
            <a:off x="3946629" y="2167091"/>
            <a:ext cx="4172605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P</a:t>
            </a:r>
            <a:r>
              <a:rPr lang="en-US" sz="2200" baseline="-25000" dirty="0"/>
              <a:t>1,2</a:t>
            </a:r>
            <a:r>
              <a:rPr lang="en-US" sz="2200" dirty="0"/>
              <a:t> ∨ P</a:t>
            </a:r>
            <a:r>
              <a:rPr lang="en-US" sz="2200" baseline="-25000" dirty="0"/>
              <a:t>1,2</a:t>
            </a:r>
            <a:r>
              <a:rPr lang="en-US" sz="2200" dirty="0"/>
              <a:t> is not a definite clause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B07144D-1E3F-414F-B670-3F4D3E852B01}"/>
              </a:ext>
            </a:extLst>
          </p:cNvPr>
          <p:cNvSpPr txBox="1">
            <a:spLocks/>
          </p:cNvSpPr>
          <p:nvPr/>
        </p:nvSpPr>
        <p:spPr>
          <a:xfrm>
            <a:off x="209550" y="1640568"/>
            <a:ext cx="11175828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Definite clause: disjunction of literals of which </a:t>
            </a:r>
            <a:r>
              <a:rPr lang="en-US" sz="2400" u="sng" dirty="0"/>
              <a:t>exactly one </a:t>
            </a:r>
            <a:r>
              <a:rPr lang="en-US" sz="2400" dirty="0"/>
              <a:t>is positive.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CC4EBF5-C31A-BA48-A838-1C029D1D66F8}"/>
              </a:ext>
            </a:extLst>
          </p:cNvPr>
          <p:cNvSpPr txBox="1">
            <a:spLocks/>
          </p:cNvSpPr>
          <p:nvPr/>
        </p:nvSpPr>
        <p:spPr>
          <a:xfrm>
            <a:off x="209550" y="2884645"/>
            <a:ext cx="11175828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Horn clause: disjunction of literals of which </a:t>
            </a:r>
            <a:r>
              <a:rPr lang="en-US" sz="2400" u="sng" dirty="0"/>
              <a:t>at most one</a:t>
            </a:r>
            <a:r>
              <a:rPr lang="en-US" sz="2400" dirty="0"/>
              <a:t> is positive.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F4600E8-4C66-974F-ACFE-66C81996B4A2}"/>
              </a:ext>
            </a:extLst>
          </p:cNvPr>
          <p:cNvSpPr txBox="1">
            <a:spLocks/>
          </p:cNvSpPr>
          <p:nvPr/>
        </p:nvSpPr>
        <p:spPr>
          <a:xfrm>
            <a:off x="209550" y="3369576"/>
            <a:ext cx="3889140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¬L</a:t>
            </a:r>
            <a:r>
              <a:rPr lang="en-US" sz="2200" baseline="-25000" dirty="0"/>
              <a:t>1,1</a:t>
            </a:r>
            <a:r>
              <a:rPr lang="en-US" sz="2200" dirty="0"/>
              <a:t> ∨ B</a:t>
            </a:r>
            <a:r>
              <a:rPr lang="en-US" sz="2200" baseline="-25000" dirty="0"/>
              <a:t>1,1</a:t>
            </a:r>
            <a:r>
              <a:rPr lang="en-US" sz="2200" dirty="0"/>
              <a:t> is a horn clause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F29FE0B-D3A6-C14A-810D-0C5F81238C25}"/>
              </a:ext>
            </a:extLst>
          </p:cNvPr>
          <p:cNvSpPr txBox="1">
            <a:spLocks/>
          </p:cNvSpPr>
          <p:nvPr/>
        </p:nvSpPr>
        <p:spPr>
          <a:xfrm>
            <a:off x="3946629" y="3353409"/>
            <a:ext cx="4172605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P</a:t>
            </a:r>
            <a:r>
              <a:rPr lang="en-US" sz="2200" baseline="-25000" dirty="0"/>
              <a:t>1,2</a:t>
            </a:r>
            <a:r>
              <a:rPr lang="en-US" sz="2200" dirty="0"/>
              <a:t> ∨ P</a:t>
            </a:r>
            <a:r>
              <a:rPr lang="en-US" sz="2200" baseline="-25000" dirty="0"/>
              <a:t>1,2</a:t>
            </a:r>
            <a:r>
              <a:rPr lang="en-US" sz="2200" dirty="0"/>
              <a:t> is not a horn clause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2928F18-0845-614E-AA73-E7CB4E2C93CE}"/>
              </a:ext>
            </a:extLst>
          </p:cNvPr>
          <p:cNvSpPr txBox="1">
            <a:spLocks/>
          </p:cNvSpPr>
          <p:nvPr/>
        </p:nvSpPr>
        <p:spPr>
          <a:xfrm>
            <a:off x="209550" y="4926859"/>
            <a:ext cx="11175828" cy="6471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Inference with Horn clauses can be done through forward chaining and backward chaining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D148295-5B36-E841-9689-042E618AFBBC}"/>
              </a:ext>
            </a:extLst>
          </p:cNvPr>
          <p:cNvSpPr txBox="1">
            <a:spLocks/>
          </p:cNvSpPr>
          <p:nvPr/>
        </p:nvSpPr>
        <p:spPr>
          <a:xfrm>
            <a:off x="209550" y="5824296"/>
            <a:ext cx="11175828" cy="6471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These are more efficient than the resolution algorithm, </a:t>
            </a:r>
            <a:r>
              <a:rPr lang="en-US" sz="2400" b="1" dirty="0">
                <a:solidFill>
                  <a:srgbClr val="FF0000"/>
                </a:solidFill>
              </a:rPr>
              <a:t>runs in linear time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82A87F0A-F6DE-A34F-BD01-5EE532595942}"/>
              </a:ext>
            </a:extLst>
          </p:cNvPr>
          <p:cNvSpPr txBox="1">
            <a:spLocks/>
          </p:cNvSpPr>
          <p:nvPr/>
        </p:nvSpPr>
        <p:spPr>
          <a:xfrm>
            <a:off x="209550" y="1025680"/>
            <a:ext cx="11175828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Inference by resolution is complete, but sometimes an overkill</a:t>
            </a:r>
          </a:p>
        </p:txBody>
      </p:sp>
    </p:spTree>
    <p:extLst>
      <p:ext uri="{BB962C8B-B14F-4D97-AF65-F5344CB8AC3E}">
        <p14:creationId xmlns:p14="http://schemas.microsoft.com/office/powerpoint/2010/main" val="2519590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  <p:bldP spid="16" grpId="0"/>
      <p:bldP spid="17" grpId="0"/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Horn Form and Forwards/Backwards Chaining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12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22C00E2-BCA5-5442-87BF-0EF206B1784E}"/>
              </a:ext>
            </a:extLst>
          </p:cNvPr>
          <p:cNvSpPr txBox="1">
            <a:spLocks/>
          </p:cNvSpPr>
          <p:nvPr/>
        </p:nvSpPr>
        <p:spPr>
          <a:xfrm>
            <a:off x="209550" y="3079204"/>
            <a:ext cx="11175828" cy="6471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Known as forward chaining inference rule; repeated applications until sentence of interest obtained – forward chaining algorithm.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7A1526-7229-5F42-A7F6-7C7B37927A44}"/>
              </a:ext>
            </a:extLst>
          </p:cNvPr>
          <p:cNvSpPr txBox="1">
            <a:spLocks/>
          </p:cNvSpPr>
          <p:nvPr/>
        </p:nvSpPr>
        <p:spPr>
          <a:xfrm>
            <a:off x="209550" y="2353746"/>
            <a:ext cx="5453313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Modus Ponens</a:t>
            </a:r>
            <a:r>
              <a:rPr lang="en-US" sz="2400" dirty="0"/>
              <a:t>: </a:t>
            </a:r>
            <a:r>
              <a:rPr lang="en-US" sz="2400" dirty="0">
                <a:solidFill>
                  <a:srgbClr val="FF0000"/>
                </a:solidFill>
              </a:rPr>
              <a:t>complete</a:t>
            </a:r>
            <a:r>
              <a:rPr lang="en-US" sz="2400" dirty="0"/>
              <a:t> form Horn KBs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142E8AE-82D4-9941-B50F-F8F46E96A055}"/>
              </a:ext>
            </a:extLst>
          </p:cNvPr>
          <p:cNvSpPr txBox="1">
            <a:spLocks/>
          </p:cNvSpPr>
          <p:nvPr/>
        </p:nvSpPr>
        <p:spPr>
          <a:xfrm>
            <a:off x="209550" y="1025680"/>
            <a:ext cx="11175828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Horn Form (restricted) KB ( = conjunction of Horn clauses)</a:t>
            </a:r>
          </a:p>
          <a:p>
            <a:pPr marL="0" indent="0">
              <a:buNone/>
            </a:pPr>
            <a:r>
              <a:rPr lang="en-US" sz="2400" dirty="0"/>
              <a:t>	e.g., C ∧ (B ⟹ A) ∧ (C ∧ D⟹ B)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1630BAE-6E0C-1E40-8835-CAEB7DE94648}"/>
                  </a:ext>
                </a:extLst>
              </p:cNvPr>
              <p:cNvSpPr txBox="1"/>
              <p:nvPr/>
            </p:nvSpPr>
            <p:spPr>
              <a:xfrm>
                <a:off x="6529140" y="2100222"/>
                <a:ext cx="5417874" cy="8561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 …,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    </m:t>
                              </m:r>
                              <m:r>
                                <a:rPr lang="en-US" sz="24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∧</m:t>
                          </m:r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…∧</m:t>
                          </m:r>
                          <m:r>
                            <a:rPr lang="en-US" sz="2400" b="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⟹ </m:t>
                          </m:r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num>
                        <m:den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1630BAE-6E0C-1E40-8835-CAEB7DE946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9140" y="2100222"/>
                <a:ext cx="5417874" cy="856132"/>
              </a:xfrm>
              <a:prstGeom prst="rect">
                <a:avLst/>
              </a:prstGeom>
              <a:blipFill>
                <a:blip r:embed="rId2"/>
                <a:stretch>
                  <a:fillRect t="-2941"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FB56FAC-4C8F-1D41-917E-87D1D7FC0391}"/>
              </a:ext>
            </a:extLst>
          </p:cNvPr>
          <p:cNvSpPr txBox="1">
            <a:spLocks/>
          </p:cNvSpPr>
          <p:nvPr/>
        </p:nvSpPr>
        <p:spPr>
          <a:xfrm>
            <a:off x="209550" y="4107934"/>
            <a:ext cx="5453313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Modus Tollens</a:t>
            </a:r>
            <a:r>
              <a:rPr lang="en-US" sz="2400" dirty="0"/>
              <a:t>: a form of Modus Ponens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EF567F-D179-3545-AC06-BF26A64D250D}"/>
                  </a:ext>
                </a:extLst>
              </p:cNvPr>
              <p:cNvSpPr txBox="1"/>
              <p:nvPr/>
            </p:nvSpPr>
            <p:spPr>
              <a:xfrm>
                <a:off x="6529140" y="3854410"/>
                <a:ext cx="5417874" cy="8561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¬</m:t>
                          </m:r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240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    </m:t>
                              </m:r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∧</m:t>
                          </m:r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…∧</m:t>
                          </m:r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⟹ </m:t>
                          </m:r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𝛽</m:t>
                          </m:r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     </m:t>
                              </m:r>
                              <m:r>
                                <a:rPr lang="en-US" sz="2400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¬(</m:t>
                              </m:r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∧ …∧ </m:t>
                          </m:r>
                          <m:sSub>
                            <m:sSubPr>
                              <m:ctrlP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FEF567F-D179-3545-AC06-BF26A64D250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9140" y="3854410"/>
                <a:ext cx="5417874" cy="856132"/>
              </a:xfrm>
              <a:prstGeom prst="rect">
                <a:avLst/>
              </a:prstGeom>
              <a:blipFill>
                <a:blip r:embed="rId3"/>
                <a:stretch>
                  <a:fillRect t="-2899" b="-101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5D74AA2-8980-AE4C-A3A0-7E0C9C4EB846}"/>
              </a:ext>
            </a:extLst>
          </p:cNvPr>
          <p:cNvSpPr txBox="1">
            <a:spLocks/>
          </p:cNvSpPr>
          <p:nvPr/>
        </p:nvSpPr>
        <p:spPr>
          <a:xfrm>
            <a:off x="209550" y="4717698"/>
            <a:ext cx="11175828" cy="6471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Known as backward chaining inference rule, repeated applications until all premises obtained – backward chaining algorithm.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7F423E03-CEBD-0742-A20E-2B5E2FBF0EBD}"/>
              </a:ext>
            </a:extLst>
          </p:cNvPr>
          <p:cNvSpPr txBox="1">
            <a:spLocks/>
          </p:cNvSpPr>
          <p:nvPr/>
        </p:nvSpPr>
        <p:spPr>
          <a:xfrm>
            <a:off x="209550" y="5608598"/>
            <a:ext cx="11175828" cy="64714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Both algorithms run in </a:t>
            </a:r>
            <a:r>
              <a:rPr lang="en-US" sz="2400" b="1" dirty="0">
                <a:solidFill>
                  <a:srgbClr val="FF0000"/>
                </a:solidFill>
              </a:rPr>
              <a:t>linear</a:t>
            </a:r>
            <a:r>
              <a:rPr lang="en-US" sz="2400" dirty="0"/>
              <a:t> time</a:t>
            </a:r>
          </a:p>
        </p:txBody>
      </p:sp>
    </p:spTree>
    <p:extLst>
      <p:ext uri="{BB962C8B-B14F-4D97-AF65-F5344CB8AC3E}">
        <p14:creationId xmlns:p14="http://schemas.microsoft.com/office/powerpoint/2010/main" val="1473693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Forward Chaining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13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7E3D9B3-9FB6-0448-8F68-FF80A6BD86D0}"/>
              </a:ext>
            </a:extLst>
          </p:cNvPr>
          <p:cNvSpPr txBox="1">
            <a:spLocks/>
          </p:cNvSpPr>
          <p:nvPr/>
        </p:nvSpPr>
        <p:spPr>
          <a:xfrm>
            <a:off x="257676" y="1175940"/>
            <a:ext cx="8212556" cy="24213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Idea</a:t>
            </a:r>
            <a:r>
              <a:rPr lang="en-US" sz="2400" dirty="0"/>
              <a:t>: 	add literals in KB to facts (satisfied premises)</a:t>
            </a:r>
          </a:p>
          <a:p>
            <a:pPr marL="920750" indent="-920750">
              <a:buNone/>
            </a:pPr>
            <a:r>
              <a:rPr lang="en-US" sz="2400" dirty="0"/>
              <a:t>	apply each premise satisfied in KB (fire rules)</a:t>
            </a:r>
          </a:p>
          <a:p>
            <a:pPr marL="920750" indent="-920750">
              <a:buNone/>
            </a:pPr>
            <a:r>
              <a:rPr lang="en-US" sz="2400" dirty="0"/>
              <a:t>	add rule’s conclusion as new fact/premise to the KB</a:t>
            </a:r>
          </a:p>
          <a:p>
            <a:pPr marL="920750" indent="-920750">
              <a:buNone/>
            </a:pPr>
            <a:r>
              <a:rPr lang="en-US" sz="2400" dirty="0"/>
              <a:t>	(this is inference propagation via forward checking).</a:t>
            </a:r>
          </a:p>
          <a:p>
            <a:pPr marL="920750" indent="-920750">
              <a:buNone/>
            </a:pPr>
            <a:r>
              <a:rPr lang="en-US" sz="2400" dirty="0"/>
              <a:t>	stop when query found as fact or no more inferences.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2D511F-16F3-8E4E-9E7D-8AE0A9575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232" y="1233279"/>
            <a:ext cx="3340100" cy="532994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1C1D98D-8A75-2E49-B779-E62656D8DFD9}"/>
              </a:ext>
            </a:extLst>
          </p:cNvPr>
          <p:cNvSpPr txBox="1">
            <a:spLocks/>
          </p:cNvSpPr>
          <p:nvPr/>
        </p:nvSpPr>
        <p:spPr>
          <a:xfrm>
            <a:off x="6064505" y="3429000"/>
            <a:ext cx="1827797" cy="31342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P ⟹ Q</a:t>
            </a:r>
          </a:p>
          <a:p>
            <a:pPr marL="0" indent="0">
              <a:buNone/>
            </a:pPr>
            <a:r>
              <a:rPr lang="en-US" sz="2400" dirty="0"/>
              <a:t>L ∧ M ⟹ P</a:t>
            </a:r>
          </a:p>
          <a:p>
            <a:pPr marL="0" indent="0">
              <a:buNone/>
            </a:pPr>
            <a:r>
              <a:rPr lang="en-US" sz="2400" dirty="0"/>
              <a:t>B ∧ L ⟹ M</a:t>
            </a:r>
          </a:p>
          <a:p>
            <a:pPr marL="0" indent="0">
              <a:buNone/>
            </a:pPr>
            <a:r>
              <a:rPr lang="en-US" sz="2400" dirty="0"/>
              <a:t>A ∧ P ⟹ L</a:t>
            </a:r>
          </a:p>
          <a:p>
            <a:pPr marL="0" indent="0">
              <a:buNone/>
            </a:pPr>
            <a:r>
              <a:rPr lang="en-US" sz="2400" dirty="0"/>
              <a:t>A ∧ B ⟹ L</a:t>
            </a:r>
          </a:p>
          <a:p>
            <a:pPr marL="0" indent="0">
              <a:buNone/>
            </a:pPr>
            <a:r>
              <a:rPr lang="en-US" sz="2400" dirty="0"/>
              <a:t>A</a:t>
            </a:r>
          </a:p>
          <a:p>
            <a:pPr marL="0" indent="0">
              <a:buNone/>
            </a:pPr>
            <a:r>
              <a:rPr lang="en-US" sz="2400" dirty="0"/>
              <a:t>B</a:t>
            </a:r>
          </a:p>
          <a:p>
            <a:pPr marL="0" indent="0">
              <a:buNone/>
            </a:pPr>
            <a:r>
              <a:rPr lang="en-US" sz="2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848437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Forward Chaining Example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9B4CE9-3DBF-BA49-A47C-C624268BF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236" y="992656"/>
            <a:ext cx="3483477" cy="520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994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Forward Chaining Example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92DDAA-490F-D84F-8474-15F851D7E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630" y="1147783"/>
            <a:ext cx="3483477" cy="520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7409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Forward Chaining Example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3157CA-BEDC-314F-9B49-C019719E6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205" y="1293890"/>
            <a:ext cx="3309525" cy="4949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64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Forward Chaining Example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2A20BD-A284-D749-AF67-1FF8CE657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7700" y="1277847"/>
            <a:ext cx="3309525" cy="494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720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Forward Chaining Example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4FAE8AD-EEA7-1F48-9288-80DEC24A8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1237" y="1261804"/>
            <a:ext cx="3309525" cy="494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099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Forward </a:t>
            </a:r>
            <a:r>
              <a:rPr lang="en-US" sz="3600">
                <a:latin typeface="Calibri" panose="020F0502020204030204" pitchFamily="34" charset="0"/>
                <a:cs typeface="Calibri" panose="020F0502020204030204" pitchFamily="34" charset="0"/>
              </a:rPr>
              <a:t>Chaining Example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19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E3296-8006-F545-97A4-F41ADFD5A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702" y="1374942"/>
            <a:ext cx="3244596" cy="485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84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6703"/>
            <a:ext cx="12192000" cy="60865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Proof Methods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ADF559-3A7E-A640-8EEB-05481DD3295D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361D3656-CF97-0149-9722-4343B4E92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0D86BA1-3126-574F-9295-5A339448C47E}"/>
              </a:ext>
            </a:extLst>
          </p:cNvPr>
          <p:cNvSpPr txBox="1">
            <a:spLocks/>
          </p:cNvSpPr>
          <p:nvPr/>
        </p:nvSpPr>
        <p:spPr>
          <a:xfrm>
            <a:off x="209550" y="793820"/>
            <a:ext cx="11175828" cy="5249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Proof methods divide into (roughly) two kinds: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A9237D4-E977-2E46-8058-40A0E892EBB3}"/>
              </a:ext>
            </a:extLst>
          </p:cNvPr>
          <p:cNvSpPr txBox="1">
            <a:spLocks/>
          </p:cNvSpPr>
          <p:nvPr/>
        </p:nvSpPr>
        <p:spPr>
          <a:xfrm>
            <a:off x="473074" y="1215094"/>
            <a:ext cx="10912304" cy="22139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-9525">
              <a:buNone/>
            </a:pPr>
            <a:r>
              <a:rPr lang="en-US" sz="2400" b="1" dirty="0">
                <a:solidFill>
                  <a:srgbClr val="00B0F0"/>
                </a:solidFill>
              </a:rPr>
              <a:t>Model checking:</a:t>
            </a:r>
          </a:p>
          <a:p>
            <a:r>
              <a:rPr lang="en-US" sz="2400" dirty="0"/>
              <a:t>Truth table enumeration (always exponential in n)</a:t>
            </a:r>
          </a:p>
          <a:p>
            <a:r>
              <a:rPr lang="en-US" sz="2400" dirty="0"/>
              <a:t>Improved backtracking, e.g., Davis-Putnam-</a:t>
            </a:r>
            <a:r>
              <a:rPr lang="en-US" sz="2400" dirty="0" err="1"/>
              <a:t>Logemann</a:t>
            </a:r>
            <a:r>
              <a:rPr lang="en-US" sz="2400" dirty="0"/>
              <a:t>-Loveland</a:t>
            </a:r>
          </a:p>
          <a:p>
            <a:r>
              <a:rPr lang="en-US" sz="2400" dirty="0"/>
              <a:t>Backtracking with constraint propagation, </a:t>
            </a:r>
            <a:r>
              <a:rPr lang="en-US" sz="2400" dirty="0" err="1"/>
              <a:t>backjumping</a:t>
            </a:r>
            <a:endParaRPr lang="en-US" sz="2400" dirty="0"/>
          </a:p>
          <a:p>
            <a:r>
              <a:rPr lang="en-US" sz="2400" dirty="0"/>
              <a:t>Heuristic search in model space (sound but incomplete) e.g., min-conflicts, etc.</a:t>
            </a:r>
          </a:p>
          <a:p>
            <a:pPr marL="9525" indent="-9525">
              <a:buNone/>
            </a:pPr>
            <a:endParaRPr lang="en-US" sz="240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EC17EFB-4845-7044-BD63-0BC9A649C512}"/>
              </a:ext>
            </a:extLst>
          </p:cNvPr>
          <p:cNvSpPr txBox="1">
            <a:spLocks/>
          </p:cNvSpPr>
          <p:nvPr/>
        </p:nvSpPr>
        <p:spPr>
          <a:xfrm>
            <a:off x="473074" y="3589691"/>
            <a:ext cx="10912304" cy="27238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525" indent="-9525">
              <a:buNone/>
            </a:pPr>
            <a:r>
              <a:rPr lang="en-US" sz="2400" b="1" dirty="0">
                <a:solidFill>
                  <a:srgbClr val="00B0F0"/>
                </a:solidFill>
              </a:rPr>
              <a:t>Theorem Proving/Deductive Systems: Application of inference rules</a:t>
            </a:r>
          </a:p>
          <a:p>
            <a:r>
              <a:rPr lang="en-US" sz="2400" dirty="0"/>
              <a:t>Legitimate (sound) generation of new sentences from old</a:t>
            </a:r>
          </a:p>
          <a:p>
            <a:r>
              <a:rPr lang="en-US" sz="2400" dirty="0"/>
              <a:t>Proof = a sequence of inference rule applications</a:t>
            </a:r>
          </a:p>
          <a:p>
            <a:r>
              <a:rPr lang="en-US" sz="2400" dirty="0"/>
              <a:t>Typically requires translation of sentence into a </a:t>
            </a:r>
            <a:r>
              <a:rPr lang="en-US" sz="2400" b="1" dirty="0">
                <a:solidFill>
                  <a:srgbClr val="00B0F0"/>
                </a:solidFill>
              </a:rPr>
              <a:t>normal form</a:t>
            </a:r>
          </a:p>
        </p:txBody>
      </p:sp>
    </p:spTree>
    <p:extLst>
      <p:ext uri="{BB962C8B-B14F-4D97-AF65-F5344CB8AC3E}">
        <p14:creationId xmlns:p14="http://schemas.microsoft.com/office/powerpoint/2010/main" val="30334237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Forward Chaining Example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09E211-EE3C-AE4C-8F52-1CE6CE5B3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702" y="1358898"/>
            <a:ext cx="3244596" cy="4852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217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Forward Chaining – Proof of Completeness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CC7F98A-15F1-3E4F-A0D1-A809CA6BF4CD}"/>
              </a:ext>
            </a:extLst>
          </p:cNvPr>
          <p:cNvSpPr txBox="1">
            <a:spLocks/>
          </p:cNvSpPr>
          <p:nvPr/>
        </p:nvSpPr>
        <p:spPr>
          <a:xfrm>
            <a:off x="224483" y="1224559"/>
            <a:ext cx="11175828" cy="17793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FC derives every atomic sentence that is entailed by </a:t>
            </a:r>
            <a:r>
              <a:rPr lang="en-US" sz="2400" b="1" dirty="0">
                <a:solidFill>
                  <a:srgbClr val="FF0000"/>
                </a:solidFill>
              </a:rPr>
              <a:t>KB</a:t>
            </a:r>
            <a:r>
              <a:rPr lang="en-US" sz="2400" dirty="0"/>
              <a:t>.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2400" dirty="0"/>
              <a:t>FC reaches a </a:t>
            </a:r>
            <a:r>
              <a:rPr lang="en-US" sz="2400" b="1" dirty="0">
                <a:solidFill>
                  <a:srgbClr val="00B0F0"/>
                </a:solidFill>
              </a:rPr>
              <a:t>fixed point </a:t>
            </a:r>
            <a:r>
              <a:rPr lang="en-US" sz="2400" dirty="0"/>
              <a:t>where no new atomic sentences are derived.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2400" dirty="0"/>
              <a:t>Consider the final state as a model </a:t>
            </a:r>
            <a:r>
              <a:rPr lang="en-US" sz="2400" b="1" i="1" dirty="0">
                <a:solidFill>
                  <a:srgbClr val="FF0000"/>
                </a:solidFill>
              </a:rPr>
              <a:t>m</a:t>
            </a:r>
            <a:r>
              <a:rPr lang="en-US" sz="2400" dirty="0"/>
              <a:t>, assigning true/false to symbols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2400" dirty="0"/>
              <a:t>Every clause in the original KB is true in </a:t>
            </a:r>
            <a:r>
              <a:rPr lang="en-US" sz="2400" b="1" i="1" dirty="0">
                <a:solidFill>
                  <a:srgbClr val="FF0000"/>
                </a:solidFill>
              </a:rPr>
              <a:t>m</a:t>
            </a:r>
            <a:r>
              <a:rPr lang="en-US" sz="2400" dirty="0"/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C9E9519-406B-FC4A-9831-CA945FA0E7EC}"/>
              </a:ext>
            </a:extLst>
          </p:cNvPr>
          <p:cNvSpPr txBox="1">
            <a:spLocks/>
          </p:cNvSpPr>
          <p:nvPr/>
        </p:nvSpPr>
        <p:spPr>
          <a:xfrm>
            <a:off x="224483" y="3003885"/>
            <a:ext cx="11175828" cy="15677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Proof</a:t>
            </a:r>
            <a:r>
              <a:rPr lang="en-US" sz="2400" dirty="0"/>
              <a:t>: Suppose a clause a</a:t>
            </a:r>
            <a:r>
              <a:rPr lang="en-US" sz="2400" baseline="-25000" dirty="0"/>
              <a:t>1</a:t>
            </a:r>
            <a:r>
              <a:rPr lang="en-US" sz="2400" dirty="0"/>
              <a:t> ∧ …  ∧ </a:t>
            </a:r>
            <a:r>
              <a:rPr lang="en-US" sz="2400" dirty="0" err="1"/>
              <a:t>a</a:t>
            </a:r>
            <a:r>
              <a:rPr lang="en-US" sz="2400" baseline="-25000" dirty="0" err="1"/>
              <a:t>k</a:t>
            </a:r>
            <a:r>
              <a:rPr lang="en-US" sz="2400" dirty="0"/>
              <a:t> ⟹ b is false in m.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We know that a</a:t>
            </a:r>
            <a:r>
              <a:rPr lang="en-US" sz="2400" baseline="-25000" dirty="0"/>
              <a:t>1</a:t>
            </a:r>
            <a:r>
              <a:rPr lang="en-US" sz="2400" dirty="0"/>
              <a:t> ∧ …  ∧ </a:t>
            </a:r>
            <a:r>
              <a:rPr lang="en-US" sz="2400" dirty="0" err="1"/>
              <a:t>a</a:t>
            </a:r>
            <a:r>
              <a:rPr lang="en-US" sz="2400" baseline="-25000" dirty="0" err="1"/>
              <a:t>k</a:t>
            </a:r>
            <a:r>
              <a:rPr lang="en-US" sz="2400" dirty="0"/>
              <a:t> must be true, so b must be false.  But that contradicts that we have reached a fixed point.  Hence: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AC21869-F672-C048-BDB9-8AAA5E5846E3}"/>
              </a:ext>
            </a:extLst>
          </p:cNvPr>
          <p:cNvSpPr txBox="1">
            <a:spLocks/>
          </p:cNvSpPr>
          <p:nvPr/>
        </p:nvSpPr>
        <p:spPr>
          <a:xfrm>
            <a:off x="224483" y="4680550"/>
            <a:ext cx="11175828" cy="17793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arenR" startAt="4"/>
            </a:pPr>
            <a:r>
              <a:rPr lang="en-US" sz="2400" i="1" dirty="0">
                <a:solidFill>
                  <a:srgbClr val="FF0000"/>
                </a:solidFill>
              </a:rPr>
              <a:t>m</a:t>
            </a:r>
            <a:r>
              <a:rPr lang="en-US" sz="2400" dirty="0"/>
              <a:t> is a model of </a:t>
            </a:r>
            <a:r>
              <a:rPr lang="en-US" sz="2400" dirty="0">
                <a:solidFill>
                  <a:srgbClr val="FF0000"/>
                </a:solidFill>
              </a:rPr>
              <a:t>KB</a:t>
            </a:r>
          </a:p>
          <a:p>
            <a:pPr marL="457200" indent="-457200">
              <a:buFont typeface="+mj-lt"/>
              <a:buAutoNum type="arabicParenR" startAt="4"/>
            </a:pPr>
            <a:r>
              <a:rPr lang="en-US" sz="2400" dirty="0">
                <a:solidFill>
                  <a:srgbClr val="FF0000"/>
                </a:solidFill>
              </a:rPr>
              <a:t>KB ⊨ </a:t>
            </a:r>
            <a:r>
              <a:rPr lang="en-US" sz="2400" i="1" dirty="0">
                <a:solidFill>
                  <a:srgbClr val="FF0000"/>
                </a:solidFill>
              </a:rPr>
              <a:t>q</a:t>
            </a:r>
            <a:r>
              <a:rPr lang="en-US" sz="2400" dirty="0"/>
              <a:t>, </a:t>
            </a:r>
            <a:r>
              <a:rPr lang="en-US" sz="2400" i="1" dirty="0">
                <a:solidFill>
                  <a:srgbClr val="FF0000"/>
                </a:solidFill>
              </a:rPr>
              <a:t>q</a:t>
            </a:r>
            <a:r>
              <a:rPr lang="en-US" sz="2400" dirty="0"/>
              <a:t> is true in every mode of </a:t>
            </a:r>
            <a:r>
              <a:rPr lang="en-US" sz="2400" dirty="0">
                <a:solidFill>
                  <a:srgbClr val="FF0000"/>
                </a:solidFill>
              </a:rPr>
              <a:t>KB</a:t>
            </a:r>
            <a:r>
              <a:rPr lang="en-US" sz="2400" dirty="0"/>
              <a:t>, including </a:t>
            </a:r>
            <a:r>
              <a:rPr lang="en-US" sz="2400" b="1" i="1" dirty="0">
                <a:solidFill>
                  <a:srgbClr val="FF0000"/>
                </a:solidFill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3045045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Backward Chaining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AA41854-3846-CF4B-9A24-166CC9106C42}"/>
              </a:ext>
            </a:extLst>
          </p:cNvPr>
          <p:cNvSpPr txBox="1">
            <a:spLocks/>
          </p:cNvSpPr>
          <p:nvPr/>
        </p:nvSpPr>
        <p:spPr>
          <a:xfrm>
            <a:off x="209550" y="928285"/>
            <a:ext cx="11175828" cy="177932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Idea: goal-driven reasoning – work backwards from the query </a:t>
            </a:r>
            <a:r>
              <a:rPr lang="en-US" sz="2400" i="1" dirty="0">
                <a:solidFill>
                  <a:srgbClr val="FF0000"/>
                </a:solidFill>
              </a:rPr>
              <a:t>q</a:t>
            </a:r>
            <a:r>
              <a:rPr lang="en-US" sz="2400" dirty="0"/>
              <a:t>: to prove </a:t>
            </a:r>
            <a:r>
              <a:rPr lang="en-US" sz="2400" i="1" dirty="0">
                <a:solidFill>
                  <a:srgbClr val="FF0000"/>
                </a:solidFill>
              </a:rPr>
              <a:t>q</a:t>
            </a:r>
            <a:r>
              <a:rPr lang="en-US" sz="2400" dirty="0"/>
              <a:t> by BC</a:t>
            </a:r>
          </a:p>
          <a:p>
            <a:r>
              <a:rPr lang="en-US" sz="2400" dirty="0"/>
              <a:t>Check if q is known already or</a:t>
            </a:r>
          </a:p>
          <a:p>
            <a:r>
              <a:rPr lang="en-US" sz="2400" dirty="0"/>
              <a:t>Prove by BC all premises of some rule concluding q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7F9382D-9D2B-8042-A244-B4348A45369F}"/>
              </a:ext>
            </a:extLst>
          </p:cNvPr>
          <p:cNvSpPr txBox="1">
            <a:spLocks/>
          </p:cNvSpPr>
          <p:nvPr/>
        </p:nvSpPr>
        <p:spPr>
          <a:xfrm>
            <a:off x="209550" y="2751487"/>
            <a:ext cx="11175828" cy="13392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i="1" u="sng" dirty="0"/>
              <a:t>Comparing FC and BC</a:t>
            </a:r>
            <a:endParaRPr lang="en-US" sz="2400" u="sng" dirty="0"/>
          </a:p>
          <a:p>
            <a:pPr marL="0" indent="0">
              <a:buNone/>
            </a:pPr>
            <a:r>
              <a:rPr lang="en-US" sz="2400" b="1" i="1" dirty="0">
                <a:solidFill>
                  <a:srgbClr val="FF0000"/>
                </a:solidFill>
              </a:rPr>
              <a:t>FC </a:t>
            </a:r>
            <a:r>
              <a:rPr lang="en-US" sz="2400" dirty="0"/>
              <a:t>is data-driven, unconscious processing, e.g. object recognition, routine decisions.</a:t>
            </a:r>
          </a:p>
          <a:p>
            <a:pPr marL="0" indent="0">
              <a:buNone/>
            </a:pPr>
            <a:r>
              <a:rPr lang="en-US" sz="2400" dirty="0"/>
              <a:t>May do LOTS of work that is irrelevant to the goal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0CA4C5C-0676-CA45-99E5-0B2D764FCFD1}"/>
              </a:ext>
            </a:extLst>
          </p:cNvPr>
          <p:cNvSpPr txBox="1">
            <a:spLocks/>
          </p:cNvSpPr>
          <p:nvPr/>
        </p:nvSpPr>
        <p:spPr>
          <a:xfrm>
            <a:off x="209550" y="4371738"/>
            <a:ext cx="11175828" cy="20771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i="1" dirty="0">
                <a:solidFill>
                  <a:srgbClr val="FF0000"/>
                </a:solidFill>
              </a:rPr>
              <a:t>BC </a:t>
            </a:r>
            <a:r>
              <a:rPr lang="en-US" sz="2400" dirty="0"/>
              <a:t>is goal-driven, appropriate for problem-solving. </a:t>
            </a:r>
          </a:p>
          <a:p>
            <a:pPr marL="0" indent="0">
              <a:buNone/>
            </a:pPr>
            <a:r>
              <a:rPr lang="en-US" sz="2400" dirty="0"/>
              <a:t>	e.g. Where are my keys?  How do I get into a PhD program?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Complexity of BC can be much less than linear in size of KB, because only relevant facts are touched.</a:t>
            </a:r>
          </a:p>
        </p:txBody>
      </p:sp>
    </p:spTree>
    <p:extLst>
      <p:ext uri="{BB962C8B-B14F-4D97-AF65-F5344CB8AC3E}">
        <p14:creationId xmlns:p14="http://schemas.microsoft.com/office/powerpoint/2010/main" val="7431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Inference-based Agent in Wumpus World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29AAAF9-A6EC-924A-A4C9-6F28DB9AEE90}"/>
              </a:ext>
            </a:extLst>
          </p:cNvPr>
          <p:cNvSpPr txBox="1">
            <a:spLocks/>
          </p:cNvSpPr>
          <p:nvPr/>
        </p:nvSpPr>
        <p:spPr>
          <a:xfrm>
            <a:off x="209550" y="901202"/>
            <a:ext cx="11175828" cy="4959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 </a:t>
            </a:r>
            <a:r>
              <a:rPr lang="en-US" sz="2400" dirty="0" err="1"/>
              <a:t>wumpus</a:t>
            </a:r>
            <a:r>
              <a:rPr lang="en-US" sz="2400" dirty="0"/>
              <a:t>-world agent using propositional logic: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839160-1E5C-EF4D-9746-778F8D13B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550" y="1460162"/>
            <a:ext cx="7708900" cy="44450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6447F52-47AC-3B46-9D48-FEE78EF51883}"/>
              </a:ext>
            </a:extLst>
          </p:cNvPr>
          <p:cNvSpPr txBox="1">
            <a:spLocks/>
          </p:cNvSpPr>
          <p:nvPr/>
        </p:nvSpPr>
        <p:spPr>
          <a:xfrm>
            <a:off x="209550" y="5918862"/>
            <a:ext cx="11175828" cy="4959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64 distinct proposition symbols, 155 sentences.</a:t>
            </a:r>
          </a:p>
        </p:txBody>
      </p:sp>
    </p:spTree>
    <p:extLst>
      <p:ext uri="{BB962C8B-B14F-4D97-AF65-F5344CB8AC3E}">
        <p14:creationId xmlns:p14="http://schemas.microsoft.com/office/powerpoint/2010/main" val="974273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Propositional Logic Summary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8A53618-F6C4-2745-99A3-05EAF09F8A08}"/>
              </a:ext>
            </a:extLst>
          </p:cNvPr>
          <p:cNvSpPr txBox="1">
            <a:spLocks/>
          </p:cNvSpPr>
          <p:nvPr/>
        </p:nvSpPr>
        <p:spPr>
          <a:xfrm>
            <a:off x="224483" y="919886"/>
            <a:ext cx="11175828" cy="7755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Logical agents apply inference to a knowledge base to derive new information and make decisions.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A27C05D-F0A7-B344-9E92-613E62A075AA}"/>
              </a:ext>
            </a:extLst>
          </p:cNvPr>
          <p:cNvSpPr txBox="1">
            <a:spLocks/>
          </p:cNvSpPr>
          <p:nvPr/>
        </p:nvSpPr>
        <p:spPr>
          <a:xfrm>
            <a:off x="209550" y="5350642"/>
            <a:ext cx="11175828" cy="11531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Propositional logic does not scale to environments of unbounded size, as it lacks expressive power to deal concisely with time, space, and universal patterns of relationships among objects.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43C4BE7-1CAB-FB4A-8ADB-32EB114C74A3}"/>
              </a:ext>
            </a:extLst>
          </p:cNvPr>
          <p:cNvSpPr txBox="1">
            <a:spLocks/>
          </p:cNvSpPr>
          <p:nvPr/>
        </p:nvSpPr>
        <p:spPr>
          <a:xfrm>
            <a:off x="120650" y="1654815"/>
            <a:ext cx="11175828" cy="29608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Basic concepts of logic: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Syntax</a:t>
            </a:r>
            <a:r>
              <a:rPr lang="en-US" sz="2200" dirty="0"/>
              <a:t>: formal structure of sentences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Semantics</a:t>
            </a:r>
            <a:r>
              <a:rPr lang="en-US" sz="2200" dirty="0"/>
              <a:t>: truth of sentences </a:t>
            </a:r>
            <a:r>
              <a:rPr lang="en-US" sz="2200" dirty="0" err="1"/>
              <a:t>wrt</a:t>
            </a:r>
            <a:r>
              <a:rPr lang="en-US" sz="2200" dirty="0"/>
              <a:t> models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Entailment</a:t>
            </a:r>
            <a:r>
              <a:rPr lang="en-US" sz="2200" dirty="0"/>
              <a:t>: necessary truth of one sentence given another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Inference</a:t>
            </a:r>
            <a:r>
              <a:rPr lang="en-US" sz="2200" dirty="0"/>
              <a:t>: deriving sentences from other sentences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Soundness</a:t>
            </a:r>
            <a:r>
              <a:rPr lang="en-US" sz="2200" dirty="0"/>
              <a:t>: derivations produce only entailed sentences</a:t>
            </a:r>
          </a:p>
          <a:p>
            <a:r>
              <a:rPr lang="en-US" sz="2200" b="1" dirty="0">
                <a:solidFill>
                  <a:srgbClr val="00B0F0"/>
                </a:solidFill>
              </a:rPr>
              <a:t>Completeness</a:t>
            </a:r>
            <a:r>
              <a:rPr lang="en-US" sz="2200" dirty="0"/>
              <a:t>: derivations can produce all entailed sentences</a:t>
            </a:r>
          </a:p>
          <a:p>
            <a:endParaRPr lang="en-US" sz="2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8523522-A0D1-9D4F-9E1F-46D051E73825}"/>
              </a:ext>
            </a:extLst>
          </p:cNvPr>
          <p:cNvSpPr txBox="1">
            <a:spLocks/>
          </p:cNvSpPr>
          <p:nvPr/>
        </p:nvSpPr>
        <p:spPr>
          <a:xfrm>
            <a:off x="128117" y="4575078"/>
            <a:ext cx="11175828" cy="7755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Wumpus world requires the ability to represent partial and negated information, reason by cases, etc.</a:t>
            </a:r>
          </a:p>
        </p:txBody>
      </p:sp>
    </p:spTree>
    <p:extLst>
      <p:ext uri="{BB962C8B-B14F-4D97-AF65-F5344CB8AC3E}">
        <p14:creationId xmlns:p14="http://schemas.microsoft.com/office/powerpoint/2010/main" val="2472838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3B059-B71F-1941-BF35-D591C4645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549" y="968657"/>
            <a:ext cx="10997758" cy="97906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Two sentences are logically equivalent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iff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true in the same models.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𝛼 ≡ 𝛽 </a:t>
            </a:r>
            <a:r>
              <a:rPr lang="en-US" dirty="0" err="1"/>
              <a:t>iff</a:t>
            </a:r>
            <a:r>
              <a:rPr lang="en-US" dirty="0"/>
              <a:t> </a:t>
            </a:r>
            <a:r>
              <a:rPr lang="en-US" b="1" dirty="0">
                <a:solidFill>
                  <a:srgbClr val="FF0000"/>
                </a:solidFill>
              </a:rPr>
              <a:t>a ⊨ 𝛽 </a:t>
            </a:r>
            <a:r>
              <a:rPr lang="en-US" dirty="0"/>
              <a:t>and </a:t>
            </a:r>
            <a:r>
              <a:rPr lang="en-US" b="1" dirty="0">
                <a:solidFill>
                  <a:srgbClr val="FF0000"/>
                </a:solidFill>
              </a:rPr>
              <a:t>𝛽 ⊨𝛼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Logical Equivalence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D118CF9-E8DE-CE4F-877E-F2528BED0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6100599"/>
              </p:ext>
            </p:extLst>
          </p:nvPr>
        </p:nvGraphicFramePr>
        <p:xfrm>
          <a:off x="3015126" y="1947724"/>
          <a:ext cx="8041069" cy="47548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4277043">
                  <a:extLst>
                    <a:ext uri="{9D8B030D-6E8A-4147-A177-3AD203B41FA5}">
                      <a16:colId xmlns:a16="http://schemas.microsoft.com/office/drawing/2014/main" val="3058733253"/>
                    </a:ext>
                  </a:extLst>
                </a:gridCol>
                <a:gridCol w="3764026">
                  <a:extLst>
                    <a:ext uri="{9D8B030D-6E8A-4147-A177-3AD203B41FA5}">
                      <a16:colId xmlns:a16="http://schemas.microsoft.com/office/drawing/2014/main" val="3858868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0" dirty="0"/>
                        <a:t>(𝛼 ∧ 𝛽) ≡ (𝛽 ∧ 𝛼)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0" dirty="0"/>
                        <a:t>Commutativity of 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389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/>
                        <a:t>(𝛼 ∨ 𝛽) ≡ (𝛽 ∨ 𝛼)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Commutativity of 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1673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(</a:t>
                      </a:r>
                      <a:r>
                        <a:rPr lang="en-US" sz="2000" b="0" dirty="0"/>
                        <a:t>(𝛼 ∧ 𝛽) ∧ </a:t>
                      </a:r>
                      <a:r>
                        <a:rPr lang="en-US" sz="2000" dirty="0"/>
                        <a:t>𝛾</a:t>
                      </a:r>
                      <a:r>
                        <a:rPr lang="en-US" sz="2000" b="0" dirty="0"/>
                        <a:t>) ≡ (𝛼 ∧ (𝛽 ∧ </a:t>
                      </a:r>
                      <a:r>
                        <a:rPr lang="en-US" sz="2000" dirty="0"/>
                        <a:t>𝛾))</a:t>
                      </a:r>
                      <a:r>
                        <a:rPr lang="en-US" sz="2000" b="0" dirty="0"/>
                        <a:t> 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Associativity of </a:t>
                      </a:r>
                      <a:r>
                        <a:rPr lang="en-US" sz="2000" b="0" dirty="0"/>
                        <a:t>∧</a:t>
                      </a:r>
                      <a:endParaRPr 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5140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(</a:t>
                      </a:r>
                      <a:r>
                        <a:rPr lang="en-US" sz="2000" b="0" dirty="0"/>
                        <a:t>(𝛼 ∨ 𝛽) ∨ </a:t>
                      </a:r>
                      <a:r>
                        <a:rPr lang="en-US" sz="2000" dirty="0"/>
                        <a:t>𝛾</a:t>
                      </a:r>
                      <a:r>
                        <a:rPr lang="en-US" sz="2000" b="0" dirty="0"/>
                        <a:t>) ≡ (𝛼 ∨ (𝛽 ∨ </a:t>
                      </a:r>
                      <a:r>
                        <a:rPr lang="en-US" sz="2000" dirty="0"/>
                        <a:t>𝛾))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Associativity of 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876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¬(¬𝛼) </a:t>
                      </a:r>
                      <a:r>
                        <a:rPr lang="en-US" sz="2000" b="0" dirty="0"/>
                        <a:t>≡ 𝛼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Double negation elimination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1361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(𝛼 ⟹ 𝛽)</a:t>
                      </a:r>
                      <a:r>
                        <a:rPr lang="en-US" sz="2000" b="0" dirty="0"/>
                        <a:t> ≡ (¬𝛽 ⟹ ¬𝛼)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Contrapositive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028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(𝛼 ⟹ 𝛽)</a:t>
                      </a:r>
                      <a:r>
                        <a:rPr lang="en-US" sz="2000" b="0" dirty="0"/>
                        <a:t> ≡  (¬𝛼 ∨ 𝛽)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Implication elimination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7545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(𝛼 ⇔ 𝛽)</a:t>
                      </a:r>
                      <a:r>
                        <a:rPr lang="en-US" sz="2000" b="0" dirty="0"/>
                        <a:t> ≡</a:t>
                      </a:r>
                      <a:r>
                        <a:rPr lang="en-US" sz="2000" dirty="0"/>
                        <a:t> ((𝛼 ⟹ 𝛽) ∧ (𝛽 ⟹ 𝛼))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Biconditional elimination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3176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¬(𝛼 ∧ 𝛽) ≡ (¬𝛼 ∨ ¬ 𝛽)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 Morgan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9015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¬(𝛼 ∨ 𝛽) ≡ (¬𝛼 ∧ ¬𝛽)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de Morgan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769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(𝛼 ∧ (𝛽 ∨ 𝛾</a:t>
                      </a:r>
                      <a:r>
                        <a:rPr lang="en-US" sz="2000" b="0" dirty="0"/>
                        <a:t>)) </a:t>
                      </a:r>
                      <a:r>
                        <a:rPr lang="en-US" sz="2000" dirty="0"/>
                        <a:t>≡ ((𝛼 ∧ 𝛽) ∨ (𝛼 ∧ 𝛾))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Distribution ∧ of over 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220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(𝛼 ∨ (𝛽 ∧ 𝛾</a:t>
                      </a:r>
                      <a:r>
                        <a:rPr lang="en-US" sz="2000" b="0" dirty="0"/>
                        <a:t>)) </a:t>
                      </a:r>
                      <a:r>
                        <a:rPr lang="en-US" sz="2000" dirty="0"/>
                        <a:t>≡ ((𝛼 ∨ 𝛽) ∧ (𝛼 ∨ 𝛾))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Distribution ∨ of over ∧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89421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546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Validity and Satisfiability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C641282-FEC5-2D48-9300-3AD55162C1EA}"/>
              </a:ext>
            </a:extLst>
          </p:cNvPr>
          <p:cNvSpPr txBox="1">
            <a:spLocks/>
          </p:cNvSpPr>
          <p:nvPr/>
        </p:nvSpPr>
        <p:spPr>
          <a:xfrm>
            <a:off x="224483" y="1034415"/>
            <a:ext cx="11175828" cy="1082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 sentence is </a:t>
            </a:r>
            <a:r>
              <a:rPr lang="en-US" sz="2400" b="1" dirty="0">
                <a:solidFill>
                  <a:srgbClr val="00B0F0"/>
                </a:solidFill>
              </a:rPr>
              <a:t>valid</a:t>
            </a:r>
            <a:r>
              <a:rPr lang="en-US" sz="2400" dirty="0"/>
              <a:t> if it is true in </a:t>
            </a:r>
            <a:r>
              <a:rPr lang="en-US" sz="2400" b="1" dirty="0">
                <a:solidFill>
                  <a:srgbClr val="FF0000"/>
                </a:solidFill>
              </a:rPr>
              <a:t>all</a:t>
            </a:r>
            <a:r>
              <a:rPr lang="en-US" sz="2400" dirty="0"/>
              <a:t> models.</a:t>
            </a:r>
          </a:p>
          <a:p>
            <a:pPr marL="469900" indent="0">
              <a:buNone/>
            </a:pPr>
            <a:r>
              <a:rPr lang="en-US" sz="2400" dirty="0"/>
              <a:t>e.g., </a:t>
            </a:r>
            <a:r>
              <a:rPr lang="en-US" sz="2400" dirty="0">
                <a:solidFill>
                  <a:srgbClr val="FF0000"/>
                </a:solidFill>
              </a:rPr>
              <a:t>True, A ∨ ¬A, A ⟹ A, (A ∧ (A ⟹ B)) ⟹ B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2867214-68C1-CA4B-9E42-853E5DA2739D}"/>
              </a:ext>
            </a:extLst>
          </p:cNvPr>
          <p:cNvSpPr txBox="1">
            <a:spLocks/>
          </p:cNvSpPr>
          <p:nvPr/>
        </p:nvSpPr>
        <p:spPr>
          <a:xfrm>
            <a:off x="224483" y="2085449"/>
            <a:ext cx="11175828" cy="1082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Validity is connected to inference via the Deduction Theorem:</a:t>
            </a:r>
          </a:p>
          <a:p>
            <a:pPr marL="46990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KB ⊨ 𝛼 </a:t>
            </a:r>
            <a:r>
              <a:rPr lang="en-US" sz="2400" dirty="0" err="1"/>
              <a:t>iff</a:t>
            </a:r>
            <a:r>
              <a:rPr lang="en-US" sz="2400" dirty="0"/>
              <a:t> (</a:t>
            </a:r>
            <a:r>
              <a:rPr lang="en-US" sz="2400" dirty="0">
                <a:solidFill>
                  <a:srgbClr val="FF0000"/>
                </a:solidFill>
              </a:rPr>
              <a:t>KB ⟹ 𝛼</a:t>
            </a:r>
            <a:r>
              <a:rPr lang="en-US" sz="2400" dirty="0"/>
              <a:t>) is valid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03CF704-069A-DA41-88F3-27055C2F6F8D}"/>
              </a:ext>
            </a:extLst>
          </p:cNvPr>
          <p:cNvSpPr txBox="1">
            <a:spLocks/>
          </p:cNvSpPr>
          <p:nvPr/>
        </p:nvSpPr>
        <p:spPr>
          <a:xfrm>
            <a:off x="224483" y="3325669"/>
            <a:ext cx="11175828" cy="5094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 sentence is satisfiable if it is true in some model.     	e.g., </a:t>
            </a:r>
            <a:r>
              <a:rPr lang="en-US" sz="2400" dirty="0">
                <a:solidFill>
                  <a:srgbClr val="FF0000"/>
                </a:solidFill>
              </a:rPr>
              <a:t>A ∨ B, 	C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74CE666-AB89-D34F-8965-F17398030CAA}"/>
              </a:ext>
            </a:extLst>
          </p:cNvPr>
          <p:cNvSpPr txBox="1">
            <a:spLocks/>
          </p:cNvSpPr>
          <p:nvPr/>
        </p:nvSpPr>
        <p:spPr>
          <a:xfrm>
            <a:off x="224483" y="3998625"/>
            <a:ext cx="11175828" cy="5094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A sentence is unsatisfiable if it is true in no model.		e.g., </a:t>
            </a:r>
            <a:r>
              <a:rPr lang="en-US" sz="2400" dirty="0">
                <a:solidFill>
                  <a:srgbClr val="FF0000"/>
                </a:solidFill>
              </a:rPr>
              <a:t>A ∧ ¬A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FB9E101-4BEC-8A4E-9A27-B7E3DC39480F}"/>
              </a:ext>
            </a:extLst>
          </p:cNvPr>
          <p:cNvSpPr txBox="1">
            <a:spLocks/>
          </p:cNvSpPr>
          <p:nvPr/>
        </p:nvSpPr>
        <p:spPr>
          <a:xfrm>
            <a:off x="224483" y="4719459"/>
            <a:ext cx="11175828" cy="14406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Satisfiability is connected to inference via the following:</a:t>
            </a:r>
          </a:p>
          <a:p>
            <a:pPr marL="46990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KB ⊨ 𝛼</a:t>
            </a:r>
            <a:r>
              <a:rPr lang="en-US" sz="2400" dirty="0"/>
              <a:t> </a:t>
            </a:r>
            <a:r>
              <a:rPr lang="en-US" sz="2400" dirty="0" err="1"/>
              <a:t>iff</a:t>
            </a:r>
            <a:r>
              <a:rPr lang="en-US" sz="2400" dirty="0"/>
              <a:t> (</a:t>
            </a:r>
            <a:r>
              <a:rPr lang="en-US" sz="2400" dirty="0">
                <a:solidFill>
                  <a:srgbClr val="FF0000"/>
                </a:solidFill>
              </a:rPr>
              <a:t>KB ∧ ¬𝛼</a:t>
            </a:r>
            <a:r>
              <a:rPr lang="en-US" sz="2400" dirty="0"/>
              <a:t>) is unsatisfiable</a:t>
            </a:r>
          </a:p>
          <a:p>
            <a:pPr marL="469900" indent="0">
              <a:buNone/>
            </a:pPr>
            <a:r>
              <a:rPr lang="en-US" sz="2400" dirty="0"/>
              <a:t>i.e., prove 𝛼 by reduction ad absurdum (by contradiction)</a:t>
            </a:r>
          </a:p>
        </p:txBody>
      </p:sp>
    </p:spTree>
    <p:extLst>
      <p:ext uri="{BB962C8B-B14F-4D97-AF65-F5344CB8AC3E}">
        <p14:creationId xmlns:p14="http://schemas.microsoft.com/office/powerpoint/2010/main" val="157804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Deductive Systems: Rules of Inference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5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3EF044C-7270-7B45-A25C-0D18DB3DA574}"/>
              </a:ext>
            </a:extLst>
          </p:cNvPr>
          <p:cNvSpPr txBox="1">
            <a:spLocks/>
          </p:cNvSpPr>
          <p:nvPr/>
        </p:nvSpPr>
        <p:spPr>
          <a:xfrm>
            <a:off x="205303" y="920418"/>
            <a:ext cx="8697921" cy="4702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Modus ponens </a:t>
            </a:r>
            <a:r>
              <a:rPr lang="en-US" sz="2400" dirty="0"/>
              <a:t>or </a:t>
            </a:r>
            <a:r>
              <a:rPr lang="en-US" sz="2400" b="1" dirty="0">
                <a:solidFill>
                  <a:srgbClr val="00B0F0"/>
                </a:solidFill>
              </a:rPr>
              <a:t>implication-elimination</a:t>
            </a:r>
            <a:r>
              <a:rPr lang="en-US" sz="2400" dirty="0"/>
              <a:t> (form an implication and the premise of the implication, you can infer the solution): 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18C60FF-6146-4244-B85E-538D14417E68}"/>
              </a:ext>
            </a:extLst>
          </p:cNvPr>
          <p:cNvSpPr txBox="1">
            <a:spLocks/>
          </p:cNvSpPr>
          <p:nvPr/>
        </p:nvSpPr>
        <p:spPr>
          <a:xfrm>
            <a:off x="209550" y="1844853"/>
            <a:ext cx="8351126" cy="8053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And-elimination</a:t>
            </a:r>
            <a:r>
              <a:rPr lang="en-US" sz="2400" dirty="0"/>
              <a:t> (from a conjunction, you can infer any of the conjuncts):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11027A9-D1C6-9948-AEA8-E48B9FDD3365}"/>
              </a:ext>
            </a:extLst>
          </p:cNvPr>
          <p:cNvSpPr txBox="1">
            <a:spLocks/>
          </p:cNvSpPr>
          <p:nvPr/>
        </p:nvSpPr>
        <p:spPr>
          <a:xfrm>
            <a:off x="173726" y="2766012"/>
            <a:ext cx="8351126" cy="8165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And-introduction</a:t>
            </a:r>
            <a:r>
              <a:rPr lang="en-US" sz="2400" dirty="0"/>
              <a:t> (from a list of sentences, you can infer their conjunction)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A57417B-98E5-2A47-85B4-9F0EE6623618}"/>
              </a:ext>
            </a:extLst>
          </p:cNvPr>
          <p:cNvSpPr txBox="1">
            <a:spLocks/>
          </p:cNvSpPr>
          <p:nvPr/>
        </p:nvSpPr>
        <p:spPr>
          <a:xfrm>
            <a:off x="205303" y="3684646"/>
            <a:ext cx="8351126" cy="5094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Double negation </a:t>
            </a:r>
            <a:r>
              <a:rPr lang="en-US" sz="2400" dirty="0"/>
              <a:t>elimination: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9C3ED66-83C7-844B-B065-A93D1D99E969}"/>
              </a:ext>
            </a:extLst>
          </p:cNvPr>
          <p:cNvSpPr txBox="1">
            <a:spLocks/>
          </p:cNvSpPr>
          <p:nvPr/>
        </p:nvSpPr>
        <p:spPr>
          <a:xfrm>
            <a:off x="209550" y="4478863"/>
            <a:ext cx="8315302" cy="8053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Unit resolution </a:t>
            </a:r>
            <a:r>
              <a:rPr lang="en-US" sz="2400" dirty="0"/>
              <a:t>(from a disjunction, if one of the disjuncts if false, you can infer the other is true)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B6BC4A6-5510-D248-AFC0-657142BA9CDC}"/>
                  </a:ext>
                </a:extLst>
              </p:cNvPr>
              <p:cNvSpPr txBox="1"/>
              <p:nvPr/>
            </p:nvSpPr>
            <p:spPr>
              <a:xfrm>
                <a:off x="9407527" y="852910"/>
                <a:ext cx="1550489" cy="8559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⟹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B6BC4A6-5510-D248-AFC0-657142BA9CD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07527" y="852910"/>
                <a:ext cx="1550489" cy="855940"/>
              </a:xfrm>
              <a:prstGeom prst="rect">
                <a:avLst/>
              </a:prstGeom>
              <a:blipFill>
                <a:blip r:embed="rId2"/>
                <a:stretch>
                  <a:fillRect t="-2941" b="-102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5525398-AC29-C240-BC2D-A30BCB8483B7}"/>
                  </a:ext>
                </a:extLst>
              </p:cNvPr>
              <p:cNvSpPr txBox="1"/>
              <p:nvPr/>
            </p:nvSpPr>
            <p:spPr>
              <a:xfrm>
                <a:off x="8898978" y="1852576"/>
                <a:ext cx="2482154" cy="81657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∧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∧ …∧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5525398-AC29-C240-BC2D-A30BCB8483B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98978" y="1852576"/>
                <a:ext cx="2482154" cy="816570"/>
              </a:xfrm>
              <a:prstGeom prst="rect">
                <a:avLst/>
              </a:prstGeom>
              <a:blipFill>
                <a:blip r:embed="rId3"/>
                <a:stretch>
                  <a:fillRect t="-4545"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160787B-6BCA-BC47-9E81-8E7FC351FB7C}"/>
                  </a:ext>
                </a:extLst>
              </p:cNvPr>
              <p:cNvSpPr txBox="1"/>
              <p:nvPr/>
            </p:nvSpPr>
            <p:spPr>
              <a:xfrm>
                <a:off x="8903224" y="2726431"/>
                <a:ext cx="2559097" cy="7871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  …,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∧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∧ …∧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160787B-6BCA-BC47-9E81-8E7FC351FB7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03224" y="2726431"/>
                <a:ext cx="2559097" cy="787139"/>
              </a:xfrm>
              <a:prstGeom prst="rect">
                <a:avLst/>
              </a:prstGeom>
              <a:blipFill>
                <a:blip r:embed="rId4"/>
                <a:stretch>
                  <a:fillRect t="-9524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68A6D22-42D5-D44E-8A19-75205C70DFCF}"/>
                  </a:ext>
                </a:extLst>
              </p:cNvPr>
              <p:cNvSpPr txBox="1"/>
              <p:nvPr/>
            </p:nvSpPr>
            <p:spPr>
              <a:xfrm>
                <a:off x="9687207" y="3614174"/>
                <a:ext cx="905696" cy="7223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¬¬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num>
                        <m:den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E68A6D22-42D5-D44E-8A19-75205C70DF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87207" y="3614174"/>
                <a:ext cx="905696" cy="722314"/>
              </a:xfrm>
              <a:prstGeom prst="rect">
                <a:avLst/>
              </a:prstGeom>
              <a:blipFill>
                <a:blip r:embed="rId5"/>
                <a:stretch>
                  <a:fillRect b="-34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DE7F952-9FD0-AE4D-B6D9-89E7E63982B2}"/>
                  </a:ext>
                </a:extLst>
              </p:cNvPr>
              <p:cNvSpPr txBox="1"/>
              <p:nvPr/>
            </p:nvSpPr>
            <p:spPr>
              <a:xfrm>
                <a:off x="9391946" y="4478863"/>
                <a:ext cx="1566070" cy="79374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∨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¬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num>
                        <m:den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BDE7F952-9FD0-AE4D-B6D9-89E7E63982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91946" y="4478863"/>
                <a:ext cx="1566070" cy="793743"/>
              </a:xfrm>
              <a:prstGeom prst="rect">
                <a:avLst/>
              </a:prstGeom>
              <a:blipFill>
                <a:blip r:embed="rId6"/>
                <a:stretch>
                  <a:fillRect t="-1563" b="-15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4FAAA14F-C1F3-A049-9270-5803B692955F}"/>
              </a:ext>
            </a:extLst>
          </p:cNvPr>
          <p:cNvSpPr txBox="1">
            <a:spLocks/>
          </p:cNvSpPr>
          <p:nvPr/>
        </p:nvSpPr>
        <p:spPr>
          <a:xfrm>
            <a:off x="241127" y="5400023"/>
            <a:ext cx="5854873" cy="9484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indent="0">
              <a:buNone/>
            </a:pPr>
            <a:r>
              <a:rPr lang="en-US" sz="2400" b="1" dirty="0">
                <a:solidFill>
                  <a:srgbClr val="00B0F0"/>
                </a:solidFill>
              </a:rPr>
              <a:t>Resolution</a:t>
            </a:r>
            <a:r>
              <a:rPr lang="en-US" sz="2400" dirty="0"/>
              <a:t>: Since 𝛽 can not be true and false, one of the other disjuncts must be true in one of the premises.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8C82EEE-4D57-2849-8CF6-1E10B44E52B9}"/>
                  </a:ext>
                </a:extLst>
              </p:cNvPr>
              <p:cNvSpPr txBox="1"/>
              <p:nvPr/>
            </p:nvSpPr>
            <p:spPr>
              <a:xfrm>
                <a:off x="6229275" y="5400023"/>
                <a:ext cx="2121543" cy="851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∨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¬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∨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∨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A8C82EEE-4D57-2849-8CF6-1E10B44E52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9275" y="5400023"/>
                <a:ext cx="2121543" cy="851580"/>
              </a:xfrm>
              <a:prstGeom prst="rect">
                <a:avLst/>
              </a:prstGeom>
              <a:blipFill>
                <a:blip r:embed="rId7"/>
                <a:stretch>
                  <a:fillRect t="-2941" b="-11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58139FA-F27F-7B4B-A1A3-AE3FB222AFA0}"/>
                  </a:ext>
                </a:extLst>
              </p:cNvPr>
              <p:cNvSpPr txBox="1"/>
              <p:nvPr/>
            </p:nvSpPr>
            <p:spPr>
              <a:xfrm>
                <a:off x="8626435" y="5420293"/>
                <a:ext cx="2654637" cy="851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¬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⟹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⟹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¬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⟹ 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𝛾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358139FA-F27F-7B4B-A1A3-AE3FB222AFA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6435" y="5420293"/>
                <a:ext cx="2654637" cy="851580"/>
              </a:xfrm>
              <a:prstGeom prst="rect">
                <a:avLst/>
              </a:prstGeom>
              <a:blipFill>
                <a:blip r:embed="rId8"/>
                <a:stretch>
                  <a:fillRect t="-1471" b="-13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19104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Inference by Resolution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6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2475A82-B926-C445-9B84-ACBAF617B690}"/>
              </a:ext>
            </a:extLst>
          </p:cNvPr>
          <p:cNvSpPr txBox="1">
            <a:spLocks/>
          </p:cNvSpPr>
          <p:nvPr/>
        </p:nvSpPr>
        <p:spPr>
          <a:xfrm>
            <a:off x="205303" y="920417"/>
            <a:ext cx="8697921" cy="7755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Conjunction Normal Form (CNF – universal)</a:t>
            </a:r>
          </a:p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Conjunction</a:t>
            </a:r>
            <a:r>
              <a:rPr lang="en-US" sz="2400" dirty="0"/>
              <a:t> of </a:t>
            </a:r>
            <a:r>
              <a:rPr lang="en-US" sz="2400" b="1" dirty="0">
                <a:solidFill>
                  <a:srgbClr val="FF0000"/>
                </a:solidFill>
              </a:rPr>
              <a:t>disjunctions of literals </a:t>
            </a:r>
          </a:p>
          <a:p>
            <a:pPr marL="0" indent="0">
              <a:buNone/>
            </a:pPr>
            <a:r>
              <a:rPr lang="en-US" sz="2400" dirty="0"/>
              <a:t>e.g. (A ∨ ¬B) ∧ (B ∨ ¬C ∨ ¬D)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A842CB6-CE3F-9047-8312-AD61AA5C4D67}"/>
              </a:ext>
            </a:extLst>
          </p:cNvPr>
          <p:cNvSpPr txBox="1">
            <a:spLocks/>
          </p:cNvSpPr>
          <p:nvPr/>
        </p:nvSpPr>
        <p:spPr>
          <a:xfrm>
            <a:off x="241126" y="2409641"/>
            <a:ext cx="9150819" cy="4683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Resolution inference rule (for CNF): complete for propositional logic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EFD05DA-91F0-0447-90F9-78BC40503DEA}"/>
              </a:ext>
            </a:extLst>
          </p:cNvPr>
          <p:cNvSpPr txBox="1">
            <a:spLocks/>
          </p:cNvSpPr>
          <p:nvPr/>
        </p:nvSpPr>
        <p:spPr>
          <a:xfrm>
            <a:off x="209550" y="4478863"/>
            <a:ext cx="6522326" cy="8053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Where </a:t>
            </a:r>
            <a:r>
              <a:rPr lang="en-US" sz="2400" dirty="0">
                <a:solidFill>
                  <a:srgbClr val="FF0000"/>
                </a:solidFill>
              </a:rPr>
              <a:t>𝓁</a:t>
            </a:r>
            <a:r>
              <a:rPr lang="en-US" sz="2400" baseline="-25000" dirty="0">
                <a:solidFill>
                  <a:srgbClr val="FF0000"/>
                </a:solidFill>
              </a:rPr>
              <a:t>I</a:t>
            </a:r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/>
              <a:t>and </a:t>
            </a:r>
            <a:r>
              <a:rPr lang="en-US" sz="2400" dirty="0">
                <a:solidFill>
                  <a:srgbClr val="FF0000"/>
                </a:solidFill>
              </a:rPr>
              <a:t>𝓂</a:t>
            </a:r>
            <a:r>
              <a:rPr lang="en-US" sz="2400" baseline="-25000" dirty="0">
                <a:solidFill>
                  <a:srgbClr val="FF0000"/>
                </a:solidFill>
              </a:rPr>
              <a:t>j</a:t>
            </a:r>
            <a:r>
              <a:rPr lang="en-US" sz="2400" dirty="0"/>
              <a:t> are complementary literals. e.g.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FB13434-2326-C94C-8430-7EAACE242CD3}"/>
              </a:ext>
            </a:extLst>
          </p:cNvPr>
          <p:cNvSpPr txBox="1">
            <a:spLocks/>
          </p:cNvSpPr>
          <p:nvPr/>
        </p:nvSpPr>
        <p:spPr>
          <a:xfrm>
            <a:off x="241127" y="5400023"/>
            <a:ext cx="5854873" cy="9484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288" indent="0">
              <a:buNone/>
            </a:pPr>
            <a:r>
              <a:rPr lang="en-US" sz="2400" dirty="0"/>
              <a:t>Resolution is sound and complete for propositional logic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6EABF78-0DC2-9648-8521-23271E3D16A8}"/>
                  </a:ext>
                </a:extLst>
              </p:cNvPr>
              <p:cNvSpPr txBox="1"/>
              <p:nvPr/>
            </p:nvSpPr>
            <p:spPr>
              <a:xfrm>
                <a:off x="5437855" y="4930691"/>
                <a:ext cx="2443874" cy="8228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baseline="-25000" smtClean="0">
                              <a:latin typeface="Cambria Math" panose="02040503050406030204" pitchFamily="18" charset="0"/>
                            </a:rPr>
                            <m:t>1,3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∨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baseline="-25000" smtClean="0">
                              <a:latin typeface="Cambria Math" panose="02040503050406030204" pitchFamily="18" charset="0"/>
                            </a:rPr>
                            <m:t>2,2,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  ¬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baseline="-25000" smtClean="0">
                              <a:latin typeface="Cambria Math" panose="02040503050406030204" pitchFamily="18" charset="0"/>
                            </a:rPr>
                            <m:t>2,2</m:t>
                          </m:r>
                        </m:num>
                        <m:den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400" b="0" i="1" baseline="-25000" smtClean="0">
                              <a:latin typeface="Cambria Math" panose="02040503050406030204" pitchFamily="18" charset="0"/>
                            </a:rPr>
                            <m:t>1,3</m:t>
                          </m:r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6EABF78-0DC2-9648-8521-23271E3D16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7855" y="4930691"/>
                <a:ext cx="2443874" cy="822854"/>
              </a:xfrm>
              <a:prstGeom prst="rect">
                <a:avLst/>
              </a:prstGeom>
              <a:blipFill>
                <a:blip r:embed="rId2"/>
                <a:stretch>
                  <a:fillRect t="-3030" b="-106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91EB1F-84C8-154F-B949-B86A462BD89A}"/>
                  </a:ext>
                </a:extLst>
              </p:cNvPr>
              <p:cNvSpPr txBox="1"/>
              <p:nvPr/>
            </p:nvSpPr>
            <p:spPr>
              <a:xfrm>
                <a:off x="-24850" y="2861210"/>
                <a:ext cx="8697921" cy="8970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ℓ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∨…∨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ℓ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 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𝓂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∨ …∨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𝓂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ℓ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∨…∨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ℓ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∨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ℓ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∨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…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ℓ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∨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𝓂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∨ …∨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𝓂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∨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𝓂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+1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∨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…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∨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𝓂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D591EB1F-84C8-154F-B949-B86A462BD8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24850" y="2861210"/>
                <a:ext cx="8697921" cy="897040"/>
              </a:xfrm>
              <a:prstGeom prst="rect">
                <a:avLst/>
              </a:prstGeom>
              <a:blipFill>
                <a:blip r:embed="rId3"/>
                <a:stretch>
                  <a:fillRect l="-292" t="-2778" b="-55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15">
            <a:extLst>
              <a:ext uri="{FF2B5EF4-FFF2-40B4-BE49-F238E27FC236}">
                <a16:creationId xmlns:a16="http://schemas.microsoft.com/office/drawing/2014/main" id="{06A911D2-2020-C14C-A0EF-4846A92CA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02085" y="3591644"/>
            <a:ext cx="2871016" cy="2886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5322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Conversion to CNF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7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C57264-68DF-2E45-9B75-19BD873DDBEA}"/>
              </a:ext>
            </a:extLst>
          </p:cNvPr>
          <p:cNvSpPr txBox="1">
            <a:spLocks/>
          </p:cNvSpPr>
          <p:nvPr/>
        </p:nvSpPr>
        <p:spPr>
          <a:xfrm>
            <a:off x="1161085" y="922523"/>
            <a:ext cx="2482154" cy="4702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FF0000"/>
                </a:solidFill>
              </a:rPr>
              <a:t>B</a:t>
            </a:r>
            <a:r>
              <a:rPr lang="en-US" sz="2400" baseline="-25000" dirty="0">
                <a:solidFill>
                  <a:srgbClr val="FF0000"/>
                </a:solidFill>
              </a:rPr>
              <a:t>1,1</a:t>
            </a:r>
            <a:r>
              <a:rPr lang="en-US" sz="2400" dirty="0">
                <a:solidFill>
                  <a:srgbClr val="FF0000"/>
                </a:solidFill>
              </a:rPr>
              <a:t> ⇔ (P</a:t>
            </a:r>
            <a:r>
              <a:rPr lang="en-US" sz="2400" baseline="-25000" dirty="0">
                <a:solidFill>
                  <a:srgbClr val="FF0000"/>
                </a:solidFill>
              </a:rPr>
              <a:t>1,2</a:t>
            </a:r>
            <a:r>
              <a:rPr lang="en-US" sz="2400" dirty="0">
                <a:solidFill>
                  <a:srgbClr val="FF0000"/>
                </a:solidFill>
              </a:rPr>
              <a:t> ∨ P</a:t>
            </a:r>
            <a:r>
              <a:rPr lang="en-US" sz="2400" baseline="-25000" dirty="0">
                <a:solidFill>
                  <a:srgbClr val="FF0000"/>
                </a:solidFill>
              </a:rPr>
              <a:t>2,1</a:t>
            </a:r>
            <a:r>
              <a:rPr lang="en-US" sz="2400" dirty="0">
                <a:solidFill>
                  <a:srgbClr val="FF0000"/>
                </a:solidFill>
              </a:rPr>
              <a:t>)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ED479F2-269E-5649-B17A-7C8F954C6CC2}"/>
              </a:ext>
            </a:extLst>
          </p:cNvPr>
          <p:cNvSpPr txBox="1">
            <a:spLocks/>
          </p:cNvSpPr>
          <p:nvPr/>
        </p:nvSpPr>
        <p:spPr>
          <a:xfrm>
            <a:off x="209550" y="1365979"/>
            <a:ext cx="6963760" cy="1082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1. Eliminate </a:t>
            </a:r>
            <a:r>
              <a:rPr lang="en-US" sz="2400" dirty="0">
                <a:solidFill>
                  <a:srgbClr val="FF0000"/>
                </a:solidFill>
              </a:rPr>
              <a:t>⇔</a:t>
            </a:r>
            <a:r>
              <a:rPr lang="en-US" sz="2400" dirty="0"/>
              <a:t> replacing 𝛼 ⇔ 𝛽 with (𝛼⟹𝛽) ∧ (𝛽⟹𝛼)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6CD2069-608B-E742-A194-82C489544DD7}"/>
              </a:ext>
            </a:extLst>
          </p:cNvPr>
          <p:cNvSpPr txBox="1">
            <a:spLocks/>
          </p:cNvSpPr>
          <p:nvPr/>
        </p:nvSpPr>
        <p:spPr>
          <a:xfrm>
            <a:off x="173726" y="2624118"/>
            <a:ext cx="6055549" cy="5094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2. Eliminate </a:t>
            </a:r>
            <a:r>
              <a:rPr lang="en-US" sz="2400" dirty="0">
                <a:solidFill>
                  <a:srgbClr val="FF0000"/>
                </a:solidFill>
              </a:rPr>
              <a:t>⟹</a:t>
            </a:r>
            <a:r>
              <a:rPr lang="en-US" sz="2400" dirty="0"/>
              <a:t>, replacing </a:t>
            </a:r>
            <a:r>
              <a:rPr lang="en-US" sz="2400" dirty="0">
                <a:solidFill>
                  <a:srgbClr val="FF0000"/>
                </a:solidFill>
              </a:rPr>
              <a:t>𝛼 ⟹ 𝛽 </a:t>
            </a:r>
            <a:r>
              <a:rPr lang="en-US" sz="2400" dirty="0"/>
              <a:t>with </a:t>
            </a:r>
            <a:r>
              <a:rPr lang="en-US" sz="2400" dirty="0">
                <a:solidFill>
                  <a:srgbClr val="FF0000"/>
                </a:solidFill>
              </a:rPr>
              <a:t>¬𝛼 ∨ 𝛽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9CD9DCB-7985-954A-A50B-0A820BB7AA63}"/>
              </a:ext>
            </a:extLst>
          </p:cNvPr>
          <p:cNvSpPr txBox="1">
            <a:spLocks/>
          </p:cNvSpPr>
          <p:nvPr/>
        </p:nvSpPr>
        <p:spPr>
          <a:xfrm>
            <a:off x="205303" y="3605816"/>
            <a:ext cx="8351126" cy="5094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3. Move </a:t>
            </a:r>
            <a:r>
              <a:rPr lang="en-US" sz="2400" dirty="0">
                <a:solidFill>
                  <a:srgbClr val="FF0000"/>
                </a:solidFill>
              </a:rPr>
              <a:t>¬</a:t>
            </a:r>
            <a:r>
              <a:rPr lang="en-US" sz="2400" dirty="0"/>
              <a:t> inwards using de Morgan’s rules and double negation.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67AA5D5-C413-3545-9620-E518510525F2}"/>
              </a:ext>
            </a:extLst>
          </p:cNvPr>
          <p:cNvSpPr txBox="1">
            <a:spLocks/>
          </p:cNvSpPr>
          <p:nvPr/>
        </p:nvSpPr>
        <p:spPr>
          <a:xfrm>
            <a:off x="209550" y="4478863"/>
            <a:ext cx="8315302" cy="48285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4. Apply distributivity law and flatten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65220AC-978F-2446-A049-1A1750179115}"/>
              </a:ext>
            </a:extLst>
          </p:cNvPr>
          <p:cNvSpPr txBox="1">
            <a:spLocks/>
          </p:cNvSpPr>
          <p:nvPr/>
        </p:nvSpPr>
        <p:spPr>
          <a:xfrm>
            <a:off x="1161085" y="1879100"/>
            <a:ext cx="7189733" cy="4702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(B</a:t>
            </a:r>
            <a:r>
              <a:rPr lang="en-US" sz="2400" baseline="-25000" dirty="0"/>
              <a:t>1,1</a:t>
            </a:r>
            <a:r>
              <a:rPr lang="en-US" sz="2400" dirty="0"/>
              <a:t> ⟹ (P</a:t>
            </a:r>
            <a:r>
              <a:rPr lang="en-US" sz="2400" baseline="-25000" dirty="0"/>
              <a:t>1,2</a:t>
            </a:r>
            <a:r>
              <a:rPr lang="en-US" sz="2400" dirty="0"/>
              <a:t> ∨ P</a:t>
            </a:r>
            <a:r>
              <a:rPr lang="en-US" sz="2400" baseline="-25000" dirty="0"/>
              <a:t>2,1</a:t>
            </a:r>
            <a:r>
              <a:rPr lang="en-US" sz="2400" dirty="0"/>
              <a:t>)) ∧ ((P</a:t>
            </a:r>
            <a:r>
              <a:rPr lang="en-US" sz="2400" baseline="-25000" dirty="0"/>
              <a:t>1,2</a:t>
            </a:r>
            <a:r>
              <a:rPr lang="en-US" sz="2400" dirty="0"/>
              <a:t> ∨ P</a:t>
            </a:r>
            <a:r>
              <a:rPr lang="en-US" sz="2400" baseline="-25000" dirty="0"/>
              <a:t>2,1</a:t>
            </a:r>
            <a:r>
              <a:rPr lang="en-US" sz="2400" dirty="0"/>
              <a:t>)) ⟹ B</a:t>
            </a:r>
            <a:r>
              <a:rPr lang="en-US" sz="2400" baseline="-25000" dirty="0"/>
              <a:t>1,1</a:t>
            </a:r>
            <a:r>
              <a:rPr lang="en-US" sz="2400" dirty="0"/>
              <a:t>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6DDC048-01D8-574C-9259-A454904FE860}"/>
              </a:ext>
            </a:extLst>
          </p:cNvPr>
          <p:cNvSpPr txBox="1">
            <a:spLocks/>
          </p:cNvSpPr>
          <p:nvPr/>
        </p:nvSpPr>
        <p:spPr>
          <a:xfrm>
            <a:off x="1161084" y="3014274"/>
            <a:ext cx="7189733" cy="4702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(¬B</a:t>
            </a:r>
            <a:r>
              <a:rPr lang="en-US" sz="2400" baseline="-25000" dirty="0"/>
              <a:t>1,1</a:t>
            </a:r>
            <a:r>
              <a:rPr lang="en-US" sz="2400" dirty="0"/>
              <a:t> ∨  P</a:t>
            </a:r>
            <a:r>
              <a:rPr lang="en-US" sz="2400" baseline="-25000" dirty="0"/>
              <a:t>1,2</a:t>
            </a:r>
            <a:r>
              <a:rPr lang="en-US" sz="2400" dirty="0"/>
              <a:t> ∨ P</a:t>
            </a:r>
            <a:r>
              <a:rPr lang="en-US" sz="2400" baseline="-25000" dirty="0"/>
              <a:t>2,1</a:t>
            </a:r>
            <a:r>
              <a:rPr lang="en-US" sz="2400" dirty="0"/>
              <a:t>) ∧ (¬(P</a:t>
            </a:r>
            <a:r>
              <a:rPr lang="en-US" sz="2400" baseline="-25000" dirty="0"/>
              <a:t>1,2</a:t>
            </a:r>
            <a:r>
              <a:rPr lang="en-US" sz="2400" dirty="0"/>
              <a:t> ∨ P</a:t>
            </a:r>
            <a:r>
              <a:rPr lang="en-US" sz="2400" baseline="-25000" dirty="0"/>
              <a:t>2,1</a:t>
            </a:r>
            <a:r>
              <a:rPr lang="en-US" sz="2400" dirty="0"/>
              <a:t>) ∨  B</a:t>
            </a:r>
            <a:r>
              <a:rPr lang="en-US" sz="2400" baseline="-25000" dirty="0"/>
              <a:t>1,1</a:t>
            </a:r>
            <a:r>
              <a:rPr lang="en-US" sz="2400" dirty="0"/>
              <a:t>)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7662DD9-113C-4844-8848-E61F7EE4AD82}"/>
              </a:ext>
            </a:extLst>
          </p:cNvPr>
          <p:cNvSpPr txBox="1">
            <a:spLocks/>
          </p:cNvSpPr>
          <p:nvPr/>
        </p:nvSpPr>
        <p:spPr>
          <a:xfrm>
            <a:off x="1161083" y="3938415"/>
            <a:ext cx="7189733" cy="4702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(¬B</a:t>
            </a:r>
            <a:r>
              <a:rPr lang="en-US" sz="2400" baseline="-25000" dirty="0"/>
              <a:t>1,1</a:t>
            </a:r>
            <a:r>
              <a:rPr lang="en-US" sz="2400" dirty="0"/>
              <a:t> ∨  P</a:t>
            </a:r>
            <a:r>
              <a:rPr lang="en-US" sz="2400" baseline="-25000" dirty="0"/>
              <a:t>1,2</a:t>
            </a:r>
            <a:r>
              <a:rPr lang="en-US" sz="2400" dirty="0"/>
              <a:t> ∨ P</a:t>
            </a:r>
            <a:r>
              <a:rPr lang="en-US" sz="2400" baseline="-25000" dirty="0"/>
              <a:t>2,1</a:t>
            </a:r>
            <a:r>
              <a:rPr lang="en-US" sz="2400" dirty="0"/>
              <a:t>) ∧ ((¬P</a:t>
            </a:r>
            <a:r>
              <a:rPr lang="en-US" sz="2400" baseline="-25000" dirty="0"/>
              <a:t>1,2</a:t>
            </a:r>
            <a:r>
              <a:rPr lang="en-US" sz="2400" dirty="0"/>
              <a:t> ∧ ¬P</a:t>
            </a:r>
            <a:r>
              <a:rPr lang="en-US" sz="2400" baseline="-25000" dirty="0"/>
              <a:t>2,1</a:t>
            </a:r>
            <a:r>
              <a:rPr lang="en-US" sz="2400" dirty="0"/>
              <a:t>) ∨  B</a:t>
            </a:r>
            <a:r>
              <a:rPr lang="en-US" sz="2400" baseline="-25000" dirty="0"/>
              <a:t>1,1</a:t>
            </a:r>
            <a:r>
              <a:rPr lang="en-US" sz="2400" dirty="0"/>
              <a:t>)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D835F8E-DEC9-8B43-A677-542F64212B5A}"/>
              </a:ext>
            </a:extLst>
          </p:cNvPr>
          <p:cNvSpPr txBox="1">
            <a:spLocks/>
          </p:cNvSpPr>
          <p:nvPr/>
        </p:nvSpPr>
        <p:spPr>
          <a:xfrm>
            <a:off x="1161082" y="4875734"/>
            <a:ext cx="7189733" cy="4702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(¬B</a:t>
            </a:r>
            <a:r>
              <a:rPr lang="en-US" sz="2400" baseline="-25000" dirty="0"/>
              <a:t>1,1</a:t>
            </a:r>
            <a:r>
              <a:rPr lang="en-US" sz="2400" dirty="0"/>
              <a:t> ∨  P</a:t>
            </a:r>
            <a:r>
              <a:rPr lang="en-US" sz="2400" baseline="-25000" dirty="0"/>
              <a:t>1,2</a:t>
            </a:r>
            <a:r>
              <a:rPr lang="en-US" sz="2400" dirty="0"/>
              <a:t> ∨ P</a:t>
            </a:r>
            <a:r>
              <a:rPr lang="en-US" sz="2400" baseline="-25000" dirty="0"/>
              <a:t>2,1</a:t>
            </a:r>
            <a:r>
              <a:rPr lang="en-US" sz="2400" dirty="0"/>
              <a:t>) ∧ (¬P</a:t>
            </a:r>
            <a:r>
              <a:rPr lang="en-US" sz="2400" baseline="-25000" dirty="0"/>
              <a:t>1,2</a:t>
            </a:r>
            <a:r>
              <a:rPr lang="en-US" sz="2400" dirty="0"/>
              <a:t> ∨ B</a:t>
            </a:r>
            <a:r>
              <a:rPr lang="en-US" sz="2400" baseline="-25000" dirty="0"/>
              <a:t>1,1</a:t>
            </a:r>
            <a:r>
              <a:rPr lang="en-US" sz="2400" dirty="0"/>
              <a:t>) ∧ (¬P</a:t>
            </a:r>
            <a:r>
              <a:rPr lang="en-US" sz="2400" baseline="-25000" dirty="0"/>
              <a:t>2,1 </a:t>
            </a:r>
            <a:r>
              <a:rPr lang="en-US" sz="2400" dirty="0"/>
              <a:t> ∨  B</a:t>
            </a:r>
            <a:r>
              <a:rPr lang="en-US" sz="2400" baseline="-25000" dirty="0"/>
              <a:t>1,1</a:t>
            </a:r>
            <a:r>
              <a:rPr lang="en-US" sz="2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2346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4" grpId="0"/>
      <p:bldP spid="15" grpId="0"/>
      <p:bldP spid="16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latin typeface="Calibri" panose="020F0502020204030204" pitchFamily="34" charset="0"/>
                <a:cs typeface="Calibri" panose="020F0502020204030204" pitchFamily="34" charset="0"/>
              </a:rPr>
              <a:t>Resolution Algorithm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8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DD7CF8-9F58-ED42-A90B-338B2B0E2A4D}"/>
              </a:ext>
            </a:extLst>
          </p:cNvPr>
          <p:cNvSpPr/>
          <p:nvPr/>
        </p:nvSpPr>
        <p:spPr>
          <a:xfrm>
            <a:off x="740166" y="1182231"/>
            <a:ext cx="10711667" cy="4493538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2200" b="1" dirty="0">
                <a:latin typeface="Helvetica" pitchFamily="2" charset="0"/>
              </a:rPr>
              <a:t>function</a:t>
            </a:r>
            <a:r>
              <a:rPr lang="en-US" sz="2200" dirty="0">
                <a:latin typeface="Helvetica" pitchFamily="2" charset="0"/>
              </a:rPr>
              <a:t> PL-Resolution(KB, 𝛼) </a:t>
            </a:r>
            <a:r>
              <a:rPr lang="en-US" sz="2200" b="1" dirty="0">
                <a:latin typeface="Helvetica" pitchFamily="2" charset="0"/>
              </a:rPr>
              <a:t>returns</a:t>
            </a:r>
            <a:r>
              <a:rPr lang="en-US" sz="2200" dirty="0">
                <a:latin typeface="Helvetica" pitchFamily="2" charset="0"/>
              </a:rPr>
              <a:t> true/false</a:t>
            </a:r>
          </a:p>
          <a:p>
            <a:pPr marL="523875"/>
            <a:r>
              <a:rPr lang="en-US" sz="2200" b="1" i="1" dirty="0">
                <a:latin typeface="Helvetica" pitchFamily="2" charset="0"/>
              </a:rPr>
              <a:t>Input: 	KB, </a:t>
            </a:r>
            <a:r>
              <a:rPr lang="en-US" sz="2200" dirty="0">
                <a:latin typeface="Helvetica" pitchFamily="2" charset="0"/>
              </a:rPr>
              <a:t>the knowledge base, a sentence in propositional logic</a:t>
            </a:r>
          </a:p>
          <a:p>
            <a:pPr marL="523875"/>
            <a:r>
              <a:rPr lang="en-US" sz="2200" b="1" i="1" dirty="0">
                <a:latin typeface="Helvetica" pitchFamily="2" charset="0"/>
              </a:rPr>
              <a:t>		𝛼, </a:t>
            </a:r>
            <a:r>
              <a:rPr lang="en-US" sz="2200" dirty="0">
                <a:latin typeface="Helvetica" pitchFamily="2" charset="0"/>
              </a:rPr>
              <a:t>the query, a sentence in propositional logic</a:t>
            </a:r>
          </a:p>
          <a:p>
            <a:pPr marL="469900"/>
            <a:r>
              <a:rPr lang="en-US" sz="2200" i="1" dirty="0">
                <a:latin typeface="Helvetica" pitchFamily="2" charset="0"/>
              </a:rPr>
              <a:t>clauses</a:t>
            </a:r>
            <a:r>
              <a:rPr lang="en-US" sz="2200" dirty="0">
                <a:latin typeface="Helvetica" pitchFamily="2" charset="0"/>
              </a:rPr>
              <a:t> ← the set of clauses in the CNF representation of KB ∧ ¬𝛼</a:t>
            </a:r>
          </a:p>
          <a:p>
            <a:pPr marL="469900"/>
            <a:r>
              <a:rPr lang="en-US" sz="2200" i="1" dirty="0">
                <a:latin typeface="Helvetica" pitchFamily="2" charset="0"/>
              </a:rPr>
              <a:t>new</a:t>
            </a:r>
            <a:r>
              <a:rPr lang="en-US" sz="2200" dirty="0">
                <a:latin typeface="Helvetica" pitchFamily="2" charset="0"/>
              </a:rPr>
              <a:t>  ←  {}</a:t>
            </a:r>
          </a:p>
          <a:p>
            <a:pPr marL="469900"/>
            <a:r>
              <a:rPr lang="en-US" sz="2200" b="1" dirty="0">
                <a:latin typeface="Helvetica" pitchFamily="2" charset="0"/>
              </a:rPr>
              <a:t>loop do</a:t>
            </a:r>
          </a:p>
          <a:p>
            <a:pPr marL="1379538"/>
            <a:r>
              <a:rPr lang="en-US" sz="2200" b="1" i="1" dirty="0">
                <a:latin typeface="Helvetica" pitchFamily="2" charset="0"/>
              </a:rPr>
              <a:t>For each </a:t>
            </a:r>
            <a:r>
              <a:rPr lang="en-US" sz="2200" i="1" dirty="0">
                <a:latin typeface="Helvetica" pitchFamily="2" charset="0"/>
              </a:rPr>
              <a:t>C</a:t>
            </a:r>
            <a:r>
              <a:rPr lang="en-US" sz="2200" i="1" baseline="-25000" dirty="0">
                <a:latin typeface="Helvetica" pitchFamily="2" charset="0"/>
              </a:rPr>
              <a:t>i</a:t>
            </a:r>
            <a:r>
              <a:rPr lang="en-US" sz="2200" i="1" dirty="0">
                <a:latin typeface="Helvetica" pitchFamily="2" charset="0"/>
              </a:rPr>
              <a:t>, </a:t>
            </a:r>
            <a:r>
              <a:rPr lang="en-US" sz="2200" i="1" dirty="0" err="1">
                <a:latin typeface="Helvetica" pitchFamily="2" charset="0"/>
              </a:rPr>
              <a:t>C</a:t>
            </a:r>
            <a:r>
              <a:rPr lang="en-US" sz="2200" i="1" baseline="-25000" dirty="0" err="1">
                <a:latin typeface="Helvetica" pitchFamily="2" charset="0"/>
              </a:rPr>
              <a:t>j</a:t>
            </a:r>
            <a:r>
              <a:rPr lang="en-US" sz="2200" i="1" dirty="0">
                <a:latin typeface="Helvetica" pitchFamily="2" charset="0"/>
              </a:rPr>
              <a:t> </a:t>
            </a:r>
            <a:r>
              <a:rPr lang="en-US" sz="2200" dirty="0">
                <a:latin typeface="Helvetica" pitchFamily="2" charset="0"/>
              </a:rPr>
              <a:t>in </a:t>
            </a:r>
            <a:r>
              <a:rPr lang="en-US" sz="2200" i="1" dirty="0">
                <a:latin typeface="Helvetica" pitchFamily="2" charset="0"/>
              </a:rPr>
              <a:t>clauses</a:t>
            </a:r>
            <a:r>
              <a:rPr lang="en-US" sz="2200" dirty="0">
                <a:latin typeface="Helvetica" pitchFamily="2" charset="0"/>
              </a:rPr>
              <a:t> do</a:t>
            </a:r>
          </a:p>
          <a:p>
            <a:pPr marL="1833563"/>
            <a:r>
              <a:rPr lang="en-US" sz="2200" i="1" dirty="0">
                <a:latin typeface="Helvetica" pitchFamily="2" charset="0"/>
              </a:rPr>
              <a:t>resolvents </a:t>
            </a:r>
            <a:r>
              <a:rPr lang="en-US" sz="2200" dirty="0">
                <a:latin typeface="Helvetica" pitchFamily="2" charset="0"/>
              </a:rPr>
              <a:t>← PL-Resolve(Ci, </a:t>
            </a:r>
            <a:r>
              <a:rPr lang="en-US" sz="2200" dirty="0" err="1">
                <a:latin typeface="Helvetica" pitchFamily="2" charset="0"/>
              </a:rPr>
              <a:t>Cj</a:t>
            </a:r>
            <a:r>
              <a:rPr lang="en-US" sz="2200" dirty="0">
                <a:latin typeface="Helvetica" pitchFamily="2" charset="0"/>
              </a:rPr>
              <a:t>)</a:t>
            </a:r>
          </a:p>
          <a:p>
            <a:pPr marL="1833563"/>
            <a:r>
              <a:rPr lang="en-US" sz="2200" b="1" i="1" dirty="0">
                <a:latin typeface="Helvetica" pitchFamily="2" charset="0"/>
              </a:rPr>
              <a:t>if</a:t>
            </a:r>
            <a:r>
              <a:rPr lang="en-US" sz="2200" i="1" dirty="0">
                <a:latin typeface="Helvetica" pitchFamily="2" charset="0"/>
              </a:rPr>
              <a:t> resolvents </a:t>
            </a:r>
            <a:r>
              <a:rPr lang="en-US" sz="2200" dirty="0">
                <a:latin typeface="Helvetica" pitchFamily="2" charset="0"/>
              </a:rPr>
              <a:t>contains the empty clause </a:t>
            </a:r>
            <a:r>
              <a:rPr lang="en-US" sz="2200" b="1" i="1" dirty="0">
                <a:latin typeface="Helvetica" pitchFamily="2" charset="0"/>
              </a:rPr>
              <a:t>then return</a:t>
            </a:r>
            <a:r>
              <a:rPr lang="en-US" sz="2200" i="1" dirty="0">
                <a:latin typeface="Helvetica" pitchFamily="2" charset="0"/>
              </a:rPr>
              <a:t> true</a:t>
            </a:r>
          </a:p>
          <a:p>
            <a:pPr marL="1833563"/>
            <a:r>
              <a:rPr lang="en-US" sz="2200" i="1" dirty="0">
                <a:latin typeface="Helvetica" pitchFamily="2" charset="0"/>
              </a:rPr>
              <a:t>new </a:t>
            </a:r>
            <a:r>
              <a:rPr lang="en-US" sz="2200" dirty="0">
                <a:latin typeface="Helvetica" pitchFamily="2" charset="0"/>
              </a:rPr>
              <a:t>←  new  U </a:t>
            </a:r>
            <a:r>
              <a:rPr lang="en-US" sz="2200" i="1" dirty="0">
                <a:latin typeface="Helvetica" pitchFamily="2" charset="0"/>
              </a:rPr>
              <a:t>resolvents</a:t>
            </a:r>
          </a:p>
          <a:p>
            <a:pPr marL="519113"/>
            <a:endParaRPr lang="en-US" sz="2200" i="1" dirty="0">
              <a:latin typeface="Helvetica" pitchFamily="2" charset="0"/>
            </a:endParaRPr>
          </a:p>
          <a:p>
            <a:pPr marL="1379538"/>
            <a:r>
              <a:rPr lang="en-US" sz="2200" b="1" dirty="0">
                <a:latin typeface="Helvetica" pitchFamily="2" charset="0"/>
              </a:rPr>
              <a:t>if</a:t>
            </a:r>
            <a:r>
              <a:rPr lang="en-US" sz="2200" dirty="0">
                <a:latin typeface="Helvetica" pitchFamily="2" charset="0"/>
              </a:rPr>
              <a:t> </a:t>
            </a:r>
            <a:r>
              <a:rPr lang="en-US" sz="2200" i="1" dirty="0">
                <a:latin typeface="Helvetica" pitchFamily="2" charset="0"/>
              </a:rPr>
              <a:t>new</a:t>
            </a:r>
            <a:r>
              <a:rPr lang="en-US" sz="2200" dirty="0">
                <a:latin typeface="Helvetica" pitchFamily="2" charset="0"/>
              </a:rPr>
              <a:t> ⊆ </a:t>
            </a:r>
            <a:r>
              <a:rPr lang="en-US" sz="2200" i="1" dirty="0">
                <a:latin typeface="Helvetica" pitchFamily="2" charset="0"/>
              </a:rPr>
              <a:t>clauses</a:t>
            </a:r>
            <a:r>
              <a:rPr lang="en-US" sz="2200" dirty="0">
                <a:latin typeface="Helvetica" pitchFamily="2" charset="0"/>
              </a:rPr>
              <a:t> then </a:t>
            </a:r>
            <a:r>
              <a:rPr lang="en-US" sz="2200" b="1" dirty="0">
                <a:latin typeface="Helvetica" pitchFamily="2" charset="0"/>
              </a:rPr>
              <a:t>return</a:t>
            </a:r>
            <a:r>
              <a:rPr lang="en-US" sz="2200" dirty="0">
                <a:latin typeface="Helvetica" pitchFamily="2" charset="0"/>
              </a:rPr>
              <a:t> </a:t>
            </a:r>
            <a:r>
              <a:rPr lang="en-US" sz="2200" i="1" dirty="0">
                <a:latin typeface="Helvetica" pitchFamily="2" charset="0"/>
              </a:rPr>
              <a:t>false</a:t>
            </a:r>
          </a:p>
          <a:p>
            <a:pPr marL="1379538"/>
            <a:r>
              <a:rPr lang="en-US" sz="2200" i="1" dirty="0">
                <a:latin typeface="Helvetica" pitchFamily="2" charset="0"/>
              </a:rPr>
              <a:t>clauses</a:t>
            </a:r>
            <a:r>
              <a:rPr lang="en-US" sz="2200" b="1" dirty="0">
                <a:latin typeface="Helvetica" pitchFamily="2" charset="0"/>
              </a:rPr>
              <a:t> </a:t>
            </a:r>
            <a:r>
              <a:rPr lang="en-US" sz="2200" dirty="0">
                <a:latin typeface="Helvetica" pitchFamily="2" charset="0"/>
              </a:rPr>
              <a:t>← </a:t>
            </a:r>
            <a:r>
              <a:rPr lang="en-US" sz="2200" i="1" dirty="0">
                <a:latin typeface="Helvetica" pitchFamily="2" charset="0"/>
              </a:rPr>
              <a:t>clauses</a:t>
            </a:r>
            <a:r>
              <a:rPr lang="en-US" sz="2200" dirty="0">
                <a:latin typeface="Helvetica" pitchFamily="2" charset="0"/>
              </a:rPr>
              <a:t> U </a:t>
            </a:r>
            <a:r>
              <a:rPr lang="en-US" sz="2200" i="1" dirty="0">
                <a:latin typeface="Helvetica" pitchFamily="2" charset="0"/>
              </a:rPr>
              <a:t>new</a:t>
            </a:r>
          </a:p>
        </p:txBody>
      </p:sp>
    </p:spTree>
    <p:extLst>
      <p:ext uri="{BB962C8B-B14F-4D97-AF65-F5344CB8AC3E}">
        <p14:creationId xmlns:p14="http://schemas.microsoft.com/office/powerpoint/2010/main" val="745989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>
            <a:extLst>
              <a:ext uri="{FF2B5EF4-FFF2-40B4-BE49-F238E27FC236}">
                <a16:creationId xmlns:a16="http://schemas.microsoft.com/office/drawing/2014/main" id="{2B75BA7C-0B04-FC4D-B3B3-3483384165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0" y="-19050"/>
            <a:ext cx="12192000" cy="857250"/>
          </a:xfrm>
        </p:spPr>
        <p:txBody>
          <a:bodyPr>
            <a:noAutofit/>
          </a:bodyPr>
          <a:lstStyle/>
          <a:p>
            <a:pPr algn="ctr"/>
            <a:r>
              <a:rPr lang="en-US" sz="3600">
                <a:latin typeface="Calibri" panose="020F0502020204030204" pitchFamily="34" charset="0"/>
                <a:cs typeface="Calibri" panose="020F0502020204030204" pitchFamily="34" charset="0"/>
              </a:rPr>
              <a:t>Resolution Example</a:t>
            </a:r>
            <a:endParaRPr lang="en-US" sz="3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8CC034-743F-3C4A-951F-F5A2FCBE86E0}"/>
              </a:ext>
            </a:extLst>
          </p:cNvPr>
          <p:cNvCxnSpPr>
            <a:cxnSpLocks/>
          </p:cNvCxnSpPr>
          <p:nvPr/>
        </p:nvCxnSpPr>
        <p:spPr>
          <a:xfrm>
            <a:off x="0" y="838200"/>
            <a:ext cx="12192000" cy="0"/>
          </a:xfrm>
          <a:prstGeom prst="line">
            <a:avLst/>
          </a:prstGeom>
          <a:ln w="476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03AD522-264D-2E4E-8CFE-B1855AFD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0311" y="6356350"/>
            <a:ext cx="625617" cy="365125"/>
          </a:xfrm>
        </p:spPr>
        <p:txBody>
          <a:bodyPr/>
          <a:lstStyle/>
          <a:p>
            <a:fld id="{2FBE9FE5-B1FE-D34A-9F6B-9382BD8E23AD}" type="slidenum">
              <a:rPr lang="en-US" smtClean="0"/>
              <a:t>9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1B20F4-90D8-C34E-A41B-E6A05F66A720}"/>
              </a:ext>
            </a:extLst>
          </p:cNvPr>
          <p:cNvSpPr txBox="1">
            <a:spLocks/>
          </p:cNvSpPr>
          <p:nvPr/>
        </p:nvSpPr>
        <p:spPr>
          <a:xfrm>
            <a:off x="3005652" y="3079805"/>
            <a:ext cx="3915411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(B</a:t>
            </a:r>
            <a:r>
              <a:rPr lang="en-US" sz="2400" baseline="-25000" dirty="0"/>
              <a:t>1,1</a:t>
            </a:r>
            <a:r>
              <a:rPr lang="en-US" sz="2400" dirty="0"/>
              <a:t> ⇔∨ P</a:t>
            </a:r>
            <a:r>
              <a:rPr lang="en-US" sz="2400" baseline="-25000" dirty="0"/>
              <a:t>2,1</a:t>
            </a:r>
            <a:r>
              <a:rPr lang="en-US" sz="2400" dirty="0"/>
              <a:t>)) ∧ ¬B</a:t>
            </a:r>
            <a:r>
              <a:rPr lang="en-US" sz="2400" baseline="-25000" dirty="0"/>
              <a:t>1,1</a:t>
            </a:r>
            <a:r>
              <a:rPr lang="en-US" sz="2400" dirty="0"/>
              <a:t> ∧ ¬P</a:t>
            </a:r>
            <a:r>
              <a:rPr lang="en-US" sz="2400" baseline="-25000" dirty="0"/>
              <a:t>1,2</a:t>
            </a:r>
            <a:r>
              <a:rPr lang="en-US" sz="2400" dirty="0"/>
              <a:t>  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76FE46E-5C02-8440-9EFD-8DAE0AAA82B1}"/>
              </a:ext>
            </a:extLst>
          </p:cNvPr>
          <p:cNvSpPr txBox="1">
            <a:spLocks/>
          </p:cNvSpPr>
          <p:nvPr/>
        </p:nvSpPr>
        <p:spPr>
          <a:xfrm>
            <a:off x="566937" y="2376791"/>
            <a:ext cx="5689484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Step 1) Convert this clause to CNF: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96694907-10B6-6145-86F2-77B987B1AEB3}"/>
              </a:ext>
            </a:extLst>
          </p:cNvPr>
          <p:cNvSpPr txBox="1">
            <a:spLocks/>
          </p:cNvSpPr>
          <p:nvPr/>
        </p:nvSpPr>
        <p:spPr>
          <a:xfrm>
            <a:off x="566937" y="969178"/>
            <a:ext cx="11336305" cy="12589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KB = (B</a:t>
            </a:r>
            <a:r>
              <a:rPr lang="en-US" sz="2400" baseline="-25000" dirty="0"/>
              <a:t>1,1</a:t>
            </a:r>
            <a:r>
              <a:rPr lang="en-US" sz="2400" dirty="0"/>
              <a:t> ⇔ (P</a:t>
            </a:r>
            <a:r>
              <a:rPr lang="en-US" sz="2400" baseline="-25000" dirty="0"/>
              <a:t>1,2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)) ∧ ¬B</a:t>
            </a:r>
            <a:r>
              <a:rPr lang="en-US" sz="2400" baseline="-25000" dirty="0"/>
              <a:t>1,1</a:t>
            </a:r>
          </a:p>
          <a:p>
            <a:pPr marL="0" indent="0">
              <a:buNone/>
            </a:pPr>
            <a:r>
              <a:rPr lang="en-US" sz="2400" dirty="0"/>
              <a:t>𝛼 = ¬P</a:t>
            </a:r>
            <a:r>
              <a:rPr lang="en-US" sz="2400" baseline="-25000" dirty="0"/>
              <a:t>1,2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r>
              <a:rPr lang="en-US" sz="2400" dirty="0"/>
              <a:t>Want to prove KB ^ ¬ 𝛼 is a contradiction. ((B</a:t>
            </a:r>
            <a:r>
              <a:rPr lang="en-US" sz="2400" baseline="-25000" dirty="0"/>
              <a:t>1,1</a:t>
            </a:r>
            <a:r>
              <a:rPr lang="en-US" sz="2400" dirty="0"/>
              <a:t> ⇔ (P</a:t>
            </a:r>
            <a:r>
              <a:rPr lang="en-US" sz="2400" baseline="-25000" dirty="0"/>
              <a:t>1,2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)) ∧ ¬B</a:t>
            </a:r>
            <a:r>
              <a:rPr lang="en-US" sz="2400" baseline="-25000" dirty="0"/>
              <a:t>1,1 </a:t>
            </a:r>
            <a:r>
              <a:rPr lang="en-US" sz="2400" dirty="0"/>
              <a:t>∧ P</a:t>
            </a:r>
            <a:r>
              <a:rPr lang="en-US" sz="2400" baseline="-25000" dirty="0"/>
              <a:t>1,2 </a:t>
            </a:r>
            <a:r>
              <a:rPr lang="en-US" sz="2400" dirty="0"/>
              <a:t>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045C2A8-86A0-6F42-98AA-182A44C55EB7}"/>
              </a:ext>
            </a:extLst>
          </p:cNvPr>
          <p:cNvSpPr txBox="1">
            <a:spLocks/>
          </p:cNvSpPr>
          <p:nvPr/>
        </p:nvSpPr>
        <p:spPr>
          <a:xfrm>
            <a:off x="3005652" y="3744533"/>
            <a:ext cx="7919851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(B</a:t>
            </a:r>
            <a:r>
              <a:rPr lang="en-US" sz="2400" baseline="-25000" dirty="0"/>
              <a:t>1,1</a:t>
            </a:r>
            <a:r>
              <a:rPr lang="en-US" sz="2400" dirty="0"/>
              <a:t> ⟹ (P</a:t>
            </a:r>
            <a:r>
              <a:rPr lang="en-US" sz="2400" baseline="-25000" dirty="0"/>
              <a:t>1,2 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)) ∧ ((P</a:t>
            </a:r>
            <a:r>
              <a:rPr lang="en-US" sz="2400" baseline="-25000" dirty="0"/>
              <a:t>1,2 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 ⟹  B</a:t>
            </a:r>
            <a:r>
              <a:rPr lang="en-US" sz="2400" baseline="-25000" dirty="0"/>
              <a:t>1,1</a:t>
            </a:r>
            <a:r>
              <a:rPr lang="en-US" sz="2400" dirty="0"/>
              <a:t> ) ∧ ¬B</a:t>
            </a:r>
            <a:r>
              <a:rPr lang="en-US" sz="2400" baseline="-25000" dirty="0"/>
              <a:t>1,1</a:t>
            </a:r>
            <a:r>
              <a:rPr lang="en-US" sz="2400" dirty="0"/>
              <a:t>  ∧ ¬P</a:t>
            </a:r>
            <a:r>
              <a:rPr lang="en-US" sz="2400" baseline="-25000" dirty="0"/>
              <a:t>1,2</a:t>
            </a:r>
            <a:r>
              <a:rPr lang="en-US" sz="2400" dirty="0"/>
              <a:t> 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3535F515-B056-4342-9996-5669112C7A34}"/>
              </a:ext>
            </a:extLst>
          </p:cNvPr>
          <p:cNvSpPr txBox="1">
            <a:spLocks/>
          </p:cNvSpPr>
          <p:nvPr/>
        </p:nvSpPr>
        <p:spPr>
          <a:xfrm>
            <a:off x="3005651" y="4411836"/>
            <a:ext cx="7919851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(¬B</a:t>
            </a:r>
            <a:r>
              <a:rPr lang="en-US" sz="2400" baseline="-25000" dirty="0"/>
              <a:t>1,1</a:t>
            </a:r>
            <a:r>
              <a:rPr lang="en-US" sz="2400" dirty="0"/>
              <a:t> ∨ (P</a:t>
            </a:r>
            <a:r>
              <a:rPr lang="en-US" sz="2400" baseline="-25000" dirty="0"/>
              <a:t>1,2 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)) ∧ (¬(P</a:t>
            </a:r>
            <a:r>
              <a:rPr lang="en-US" sz="2400" baseline="-25000" dirty="0"/>
              <a:t>1,2 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 ∨  B</a:t>
            </a:r>
            <a:r>
              <a:rPr lang="en-US" sz="2400" baseline="-25000" dirty="0"/>
              <a:t>1,1</a:t>
            </a:r>
            <a:r>
              <a:rPr lang="en-US" sz="2400" dirty="0"/>
              <a:t> ) ∧ ¬B</a:t>
            </a:r>
            <a:r>
              <a:rPr lang="en-US" sz="2400" baseline="-25000" dirty="0"/>
              <a:t>1,1</a:t>
            </a:r>
            <a:r>
              <a:rPr lang="en-US" sz="2400" dirty="0"/>
              <a:t>  ∧ ¬P</a:t>
            </a:r>
            <a:r>
              <a:rPr lang="en-US" sz="2400" baseline="-25000" dirty="0"/>
              <a:t>1,2</a:t>
            </a:r>
            <a:r>
              <a:rPr lang="en-US" sz="2400" dirty="0"/>
              <a:t>  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BE6A2176-F538-1D40-8466-EB03EC2087BE}"/>
              </a:ext>
            </a:extLst>
          </p:cNvPr>
          <p:cNvSpPr txBox="1">
            <a:spLocks/>
          </p:cNvSpPr>
          <p:nvPr/>
        </p:nvSpPr>
        <p:spPr>
          <a:xfrm>
            <a:off x="3005651" y="5045326"/>
            <a:ext cx="7919851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(¬B</a:t>
            </a:r>
            <a:r>
              <a:rPr lang="en-US" sz="2400" baseline="-25000" dirty="0"/>
              <a:t>1,1</a:t>
            </a:r>
            <a:r>
              <a:rPr lang="en-US" sz="2400" dirty="0"/>
              <a:t> ∨ P</a:t>
            </a:r>
            <a:r>
              <a:rPr lang="en-US" sz="2400" baseline="-25000" dirty="0"/>
              <a:t>1,2 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 ∧ (¬(P</a:t>
            </a:r>
            <a:r>
              <a:rPr lang="en-US" sz="2400" baseline="-25000" dirty="0"/>
              <a:t>1,2 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 ∨  B</a:t>
            </a:r>
            <a:r>
              <a:rPr lang="en-US" sz="2400" baseline="-25000" dirty="0"/>
              <a:t>1,1</a:t>
            </a:r>
            <a:r>
              <a:rPr lang="en-US" sz="2400" dirty="0"/>
              <a:t> ) ∧ ¬B</a:t>
            </a:r>
            <a:r>
              <a:rPr lang="en-US" sz="2400" baseline="-25000" dirty="0"/>
              <a:t>1,1</a:t>
            </a:r>
            <a:r>
              <a:rPr lang="en-US" sz="2400" dirty="0"/>
              <a:t>  ∧ ¬P</a:t>
            </a:r>
            <a:r>
              <a:rPr lang="en-US" sz="2400" baseline="-25000" dirty="0"/>
              <a:t>1,2</a:t>
            </a:r>
            <a:r>
              <a:rPr lang="en-US" sz="2400" dirty="0"/>
              <a:t> 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ED4830C-0B73-D04F-9573-DED0BC57C5F6}"/>
              </a:ext>
            </a:extLst>
          </p:cNvPr>
          <p:cNvSpPr txBox="1">
            <a:spLocks/>
          </p:cNvSpPr>
          <p:nvPr/>
        </p:nvSpPr>
        <p:spPr>
          <a:xfrm>
            <a:off x="2984627" y="5639164"/>
            <a:ext cx="8508435" cy="4490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(¬B</a:t>
            </a:r>
            <a:r>
              <a:rPr lang="en-US" sz="2400" baseline="-25000" dirty="0"/>
              <a:t>1,1</a:t>
            </a:r>
            <a:r>
              <a:rPr lang="en-US" sz="2400" dirty="0"/>
              <a:t> ∨ P</a:t>
            </a:r>
            <a:r>
              <a:rPr lang="en-US" sz="2400" baseline="-25000" dirty="0"/>
              <a:t>1,2  </a:t>
            </a:r>
            <a:r>
              <a:rPr lang="en-US" sz="2400" dirty="0"/>
              <a:t>∨ P</a:t>
            </a:r>
            <a:r>
              <a:rPr lang="en-US" sz="2400" baseline="-25000" dirty="0"/>
              <a:t>2,1</a:t>
            </a:r>
            <a:r>
              <a:rPr lang="en-US" sz="2400" dirty="0"/>
              <a:t>) ∧  (¬P</a:t>
            </a:r>
            <a:r>
              <a:rPr lang="en-US" sz="2400" baseline="-25000" dirty="0"/>
              <a:t>1,2 </a:t>
            </a:r>
            <a:r>
              <a:rPr lang="en-US" sz="2400" dirty="0"/>
              <a:t>∨ B</a:t>
            </a:r>
            <a:r>
              <a:rPr lang="en-US" sz="2400" baseline="-25000" dirty="0"/>
              <a:t>1,1</a:t>
            </a:r>
            <a:r>
              <a:rPr lang="en-US" sz="2400" dirty="0"/>
              <a:t>)</a:t>
            </a:r>
            <a:r>
              <a:rPr lang="en-US" sz="2400" baseline="-25000" dirty="0"/>
              <a:t> </a:t>
            </a:r>
            <a:r>
              <a:rPr lang="en-US" sz="2400" dirty="0"/>
              <a:t>∧</a:t>
            </a:r>
            <a:r>
              <a:rPr lang="en-US" sz="2400" baseline="-25000" dirty="0"/>
              <a:t> </a:t>
            </a:r>
            <a:r>
              <a:rPr lang="en-US" sz="2400" dirty="0"/>
              <a:t> (¬P</a:t>
            </a:r>
            <a:r>
              <a:rPr lang="en-US" sz="2400" baseline="-25000" dirty="0"/>
              <a:t>2,1</a:t>
            </a:r>
            <a:r>
              <a:rPr lang="en-US" sz="2400" dirty="0"/>
              <a:t> ∨B</a:t>
            </a:r>
            <a:r>
              <a:rPr lang="en-US" sz="2400" baseline="-25000" dirty="0"/>
              <a:t>1,1</a:t>
            </a:r>
            <a:r>
              <a:rPr lang="en-US" sz="2400" dirty="0"/>
              <a:t>)  ∧ ¬B</a:t>
            </a:r>
            <a:r>
              <a:rPr lang="en-US" sz="2400" baseline="-25000" dirty="0"/>
              <a:t>1,1</a:t>
            </a:r>
            <a:r>
              <a:rPr lang="en-US" sz="2400" dirty="0"/>
              <a:t>  ∧ ¬P</a:t>
            </a:r>
            <a:r>
              <a:rPr lang="en-US" sz="2400" baseline="-25000" dirty="0"/>
              <a:t>1,2</a:t>
            </a:r>
            <a:r>
              <a:rPr lang="en-US" sz="24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61389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  <p:bldP spid="14" grpId="0"/>
      <p:bldP spid="15" grpId="0"/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39632</TotalTime>
  <Words>1885</Words>
  <Application>Microsoft Macintosh PowerPoint</Application>
  <PresentationFormat>Widescreen</PresentationFormat>
  <Paragraphs>221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Helvetica</vt:lpstr>
      <vt:lpstr>Office Theme</vt:lpstr>
      <vt:lpstr>Artificial  Intelligence</vt:lpstr>
      <vt:lpstr>Proof Methods</vt:lpstr>
      <vt:lpstr>Logical Equivalence</vt:lpstr>
      <vt:lpstr>Validity and Satisfiability</vt:lpstr>
      <vt:lpstr>Deductive Systems: Rules of Inference</vt:lpstr>
      <vt:lpstr>Inference by Resolution</vt:lpstr>
      <vt:lpstr>Conversion to CNF</vt:lpstr>
      <vt:lpstr>Resolution Algorithm</vt:lpstr>
      <vt:lpstr>Resolution Example</vt:lpstr>
      <vt:lpstr>Resolution Example</vt:lpstr>
      <vt:lpstr>Definite Clauses and Horn Clauses</vt:lpstr>
      <vt:lpstr>Horn Form and Forwards/Backwards Chaining</vt:lpstr>
      <vt:lpstr>Forward Chaining</vt:lpstr>
      <vt:lpstr>Forward Chaining Example</vt:lpstr>
      <vt:lpstr>Forward Chaining Example</vt:lpstr>
      <vt:lpstr>Forward Chaining Example</vt:lpstr>
      <vt:lpstr>Forward Chaining Example</vt:lpstr>
      <vt:lpstr>Forward Chaining Example</vt:lpstr>
      <vt:lpstr>Forward Chaining Example</vt:lpstr>
      <vt:lpstr>Forward Chaining Example</vt:lpstr>
      <vt:lpstr>Forward Chaining – Proof of Completeness</vt:lpstr>
      <vt:lpstr>Backward Chaining</vt:lpstr>
      <vt:lpstr>Inference-based Agent in Wumpus World</vt:lpstr>
      <vt:lpstr>Propositional Logic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Molloy, Kevin Patrick - molloykp</dc:creator>
  <cp:lastModifiedBy>Molloy, Kevin Patrick - molloykp</cp:lastModifiedBy>
  <cp:revision>62</cp:revision>
  <cp:lastPrinted>2021-03-11T11:37:37Z</cp:lastPrinted>
  <dcterms:created xsi:type="dcterms:W3CDTF">2019-01-08T03:10:37Z</dcterms:created>
  <dcterms:modified xsi:type="dcterms:W3CDTF">2021-03-24T17:36:11Z</dcterms:modified>
</cp:coreProperties>
</file>

<file path=docProps/thumbnail.jpeg>
</file>